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7" r:id="rId4"/>
    <p:sldId id="258" r:id="rId5"/>
    <p:sldId id="264" r:id="rId6"/>
    <p:sldId id="265" r:id="rId7"/>
    <p:sldId id="260" r:id="rId8"/>
    <p:sldId id="261" r:id="rId9"/>
    <p:sldId id="262" r:id="rId10"/>
    <p:sldId id="263" r:id="rId11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4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614" y="3124205"/>
            <a:ext cx="6607175" cy="2155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227" y="5699125"/>
            <a:ext cx="5441951" cy="2571750"/>
          </a:xfrm>
        </p:spPr>
        <p:txBody>
          <a:bodyPr/>
          <a:lstStyle>
            <a:lvl1pPr marL="0" indent="0" algn="ctr">
              <a:buNone/>
              <a:defRPr/>
            </a:lvl1pPr>
            <a:lvl2pPr marL="457210" indent="0" algn="ctr">
              <a:buNone/>
              <a:defRPr/>
            </a:lvl2pPr>
            <a:lvl3pPr marL="914419" indent="0" algn="ctr">
              <a:buNone/>
              <a:defRPr/>
            </a:lvl3pPr>
            <a:lvl4pPr marL="1371630" indent="0" algn="ctr">
              <a:buNone/>
              <a:defRPr/>
            </a:lvl4pPr>
            <a:lvl5pPr marL="1828840" indent="0" algn="ctr">
              <a:buNone/>
              <a:defRPr/>
            </a:lvl5pPr>
            <a:lvl6pPr marL="2286047" indent="0" algn="ctr">
              <a:buNone/>
              <a:defRPr/>
            </a:lvl6pPr>
            <a:lvl7pPr marL="2743258" indent="0" algn="ctr">
              <a:buNone/>
              <a:defRPr/>
            </a:lvl7pPr>
            <a:lvl8pPr marL="3200468" indent="0" algn="ctr">
              <a:buNone/>
              <a:defRPr/>
            </a:lvl8pPr>
            <a:lvl9pPr marL="36576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FBBDAD-84D9-41A5-A784-3CE6B3F838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F66222-75AE-427C-BF5F-C1423A9FB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2D6A55-1DF0-44EA-815D-6FE0FB6B8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317B0-22FD-4DD8-B1B7-CABBEC8CE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85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F031C7-17F5-412A-86C1-DBF47FD33B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BE5A05-256E-4A99-96A9-4DA1DE128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62DE46-2A5D-4FF1-B78D-3A86F4CE5D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37025-297E-44DE-BF68-8D18986DF7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22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38789" y="893763"/>
            <a:ext cx="1651000" cy="8047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6" y="893763"/>
            <a:ext cx="4803775" cy="8047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443609-15DD-45DA-897E-70B75FF198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F1F730-7903-488D-B262-C23984355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48B6BA-19C0-4DFD-89B9-E24A38556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79CD1-8ECD-4AA3-8EC8-32741F3FC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80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613" y="3124200"/>
            <a:ext cx="6607175" cy="2155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225" y="5699125"/>
            <a:ext cx="5441950" cy="2571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FBBDAD-84D9-41A5-A784-3CE6B3F838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F66222-75AE-427C-BF5F-C1423A9FB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2D6A55-1DF0-44EA-815D-6FE0FB6B8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317B0-22FD-4DD8-B1B7-CABBEC8CE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14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900165-1C6A-4390-9CFD-4DBAE5099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7A0D3E-95ED-4BDD-9A73-E50DB98332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E68573-0B68-4B74-9415-C7EFC3BBE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8C322-71EB-41AC-BF15-AD60EC927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69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3" y="6462713"/>
            <a:ext cx="6605587" cy="19986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4262438"/>
            <a:ext cx="6605587" cy="22002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C079B8-F8B0-4E65-9E30-C5C021439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0727EF-6FB4-4A4D-9C0F-288FFFC56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7D2442-E503-48BF-AE6D-EA7D62F98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8C532-EB09-4A38-9D70-1BA056431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792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2905125"/>
            <a:ext cx="3227387" cy="603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905125"/>
            <a:ext cx="3227388" cy="603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E3309-0F1E-4520-9DDD-AE945B1ED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D0BCA5-0798-4C86-8DC7-5E7F87701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8551A-A111-4A22-916D-3EC46CEC4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593E5-7294-4940-A281-0ACA4759C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762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938" y="2251075"/>
            <a:ext cx="3433762" cy="9382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938" y="3189288"/>
            <a:ext cx="3433762" cy="579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113" y="2251075"/>
            <a:ext cx="3435350" cy="9382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113" y="3189288"/>
            <a:ext cx="3435350" cy="579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BC7BFE-1DC0-4BA9-BB9D-FD91E6BFE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AB28E11-332A-4B50-BC84-C962F121E0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A1DC52-1C87-4982-B94E-26DF06A30B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D741B-C6D7-4069-B6DE-68AD0FB03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820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EF2FA8-0BDB-4934-BEA7-A99019135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A6B8B0-E595-4CD7-8C92-CD16BFC905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32E37D-7099-4FD8-9935-C4EB4AC3B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130-D9E7-4746-A745-7FE71CA27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630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551704-A947-48AB-BCA7-C24777811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FB010DB-B67E-4206-9F33-1FD7BFCB1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EECD9A-1F0D-4FBA-953C-BE1BF9A32E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57549-3C3C-491C-A4C4-22E1A8993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476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" y="400050"/>
            <a:ext cx="2557462" cy="1704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475" y="400050"/>
            <a:ext cx="4344988" cy="8585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938" y="2105025"/>
            <a:ext cx="2557462" cy="6880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D6BC18-88E8-42BA-8C1D-AAA8C3D50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77F216-7F43-4D48-B0C4-75BCD0BD67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72E42A-AA0B-4082-A122-0D8A3D0ADC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01D64-28B9-432D-A9AC-97CA0E26F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56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900165-1C6A-4390-9CFD-4DBAE5099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7A0D3E-95ED-4BDD-9A73-E50DB98332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E68573-0B68-4B74-9415-C7EFC3BBE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8C322-71EB-41AC-BF15-AD60EC927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93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040563"/>
            <a:ext cx="4662488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898525"/>
            <a:ext cx="4662488" cy="6035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7872413"/>
            <a:ext cx="4662488" cy="1179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3607F4-542B-4E1F-9E55-42C1649D4A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C6FE8-1DFC-4508-A3EF-CDCBC5BFC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40FF4-2DB1-4103-AAFA-2C6D934AB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C1499-93C4-4729-BB50-0D8F153AEA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925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F031C7-17F5-412A-86C1-DBF47FD33B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BE5A05-256E-4A99-96A9-4DA1DE128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62DE46-2A5D-4FF1-B78D-3A86F4CE5D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37025-297E-44DE-BF68-8D18986DF7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18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38788" y="893763"/>
            <a:ext cx="1651000" cy="8047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893763"/>
            <a:ext cx="4803775" cy="8047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443609-15DD-45DA-897E-70B75FF198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F1F730-7903-488D-B262-C23984355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48B6BA-19C0-4DFD-89B9-E24A38556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79CD1-8ECD-4AA3-8EC8-32741F3FC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53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6" y="6462713"/>
            <a:ext cx="6605587" cy="19986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6" y="4262438"/>
            <a:ext cx="6605587" cy="2200276"/>
          </a:xfrm>
        </p:spPr>
        <p:txBody>
          <a:bodyPr anchor="b"/>
          <a:lstStyle>
            <a:lvl1pPr marL="0" indent="0">
              <a:buNone/>
              <a:defRPr sz="2001"/>
            </a:lvl1pPr>
            <a:lvl2pPr marL="457210" indent="0">
              <a:buNone/>
              <a:defRPr sz="1800"/>
            </a:lvl2pPr>
            <a:lvl3pPr marL="914419" indent="0">
              <a:buNone/>
              <a:defRPr sz="1602"/>
            </a:lvl3pPr>
            <a:lvl4pPr marL="1371630" indent="0">
              <a:buNone/>
              <a:defRPr sz="1401"/>
            </a:lvl4pPr>
            <a:lvl5pPr marL="1828840" indent="0">
              <a:buNone/>
              <a:defRPr sz="1401"/>
            </a:lvl5pPr>
            <a:lvl6pPr marL="2286047" indent="0">
              <a:buNone/>
              <a:defRPr sz="1401"/>
            </a:lvl6pPr>
            <a:lvl7pPr marL="2743258" indent="0">
              <a:buNone/>
              <a:defRPr sz="1401"/>
            </a:lvl7pPr>
            <a:lvl8pPr marL="3200468" indent="0">
              <a:buNone/>
              <a:defRPr sz="1401"/>
            </a:lvl8pPr>
            <a:lvl9pPr marL="365767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C079B8-F8B0-4E65-9E30-C5C021439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0727EF-6FB4-4A4D-9C0F-288FFFC56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7D2442-E503-48BF-AE6D-EA7D62F98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8C532-EB09-4A38-9D70-1BA056431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7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5" y="2905126"/>
            <a:ext cx="3227388" cy="603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2" y="2905126"/>
            <a:ext cx="3227388" cy="603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E3309-0F1E-4520-9DDD-AE945B1ED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D0BCA5-0798-4C86-8DC7-5E7F87701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8551A-A111-4A22-916D-3EC46CEC4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593E5-7294-4940-A281-0ACA4759C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17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9" y="403225"/>
            <a:ext cx="6994525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939" y="2251076"/>
            <a:ext cx="3433762" cy="9382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0" indent="0">
              <a:buNone/>
              <a:defRPr sz="2001" b="1"/>
            </a:lvl2pPr>
            <a:lvl3pPr marL="914419" indent="0">
              <a:buNone/>
              <a:defRPr sz="1800" b="1"/>
            </a:lvl3pPr>
            <a:lvl4pPr marL="1371630" indent="0">
              <a:buNone/>
              <a:defRPr sz="1602" b="1"/>
            </a:lvl4pPr>
            <a:lvl5pPr marL="1828840" indent="0">
              <a:buNone/>
              <a:defRPr sz="1602" b="1"/>
            </a:lvl5pPr>
            <a:lvl6pPr marL="2286047" indent="0">
              <a:buNone/>
              <a:defRPr sz="1602" b="1"/>
            </a:lvl6pPr>
            <a:lvl7pPr marL="2743258" indent="0">
              <a:buNone/>
              <a:defRPr sz="1602" b="1"/>
            </a:lvl7pPr>
            <a:lvl8pPr marL="3200468" indent="0">
              <a:buNone/>
              <a:defRPr sz="1602" b="1"/>
            </a:lvl8pPr>
            <a:lvl9pPr marL="3657677" indent="0">
              <a:buNone/>
              <a:defRPr sz="16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939" y="3189288"/>
            <a:ext cx="3433762" cy="5795962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0"/>
            </a:lvl3pPr>
            <a:lvl4pPr>
              <a:defRPr sz="1602"/>
            </a:lvl4pPr>
            <a:lvl5pPr>
              <a:defRPr sz="1602"/>
            </a:lvl5pPr>
            <a:lvl6pPr>
              <a:defRPr sz="1602"/>
            </a:lvl6pPr>
            <a:lvl7pPr>
              <a:defRPr sz="1602"/>
            </a:lvl7pPr>
            <a:lvl8pPr>
              <a:defRPr sz="1602"/>
            </a:lvl8pPr>
            <a:lvl9pPr>
              <a:defRPr sz="16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113" y="2251076"/>
            <a:ext cx="3435350" cy="9382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0" indent="0">
              <a:buNone/>
              <a:defRPr sz="2001" b="1"/>
            </a:lvl2pPr>
            <a:lvl3pPr marL="914419" indent="0">
              <a:buNone/>
              <a:defRPr sz="1800" b="1"/>
            </a:lvl3pPr>
            <a:lvl4pPr marL="1371630" indent="0">
              <a:buNone/>
              <a:defRPr sz="1602" b="1"/>
            </a:lvl4pPr>
            <a:lvl5pPr marL="1828840" indent="0">
              <a:buNone/>
              <a:defRPr sz="1602" b="1"/>
            </a:lvl5pPr>
            <a:lvl6pPr marL="2286047" indent="0">
              <a:buNone/>
              <a:defRPr sz="1602" b="1"/>
            </a:lvl6pPr>
            <a:lvl7pPr marL="2743258" indent="0">
              <a:buNone/>
              <a:defRPr sz="1602" b="1"/>
            </a:lvl7pPr>
            <a:lvl8pPr marL="3200468" indent="0">
              <a:buNone/>
              <a:defRPr sz="1602" b="1"/>
            </a:lvl8pPr>
            <a:lvl9pPr marL="3657677" indent="0">
              <a:buNone/>
              <a:defRPr sz="16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113" y="3189288"/>
            <a:ext cx="3435350" cy="5795962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0"/>
            </a:lvl3pPr>
            <a:lvl4pPr>
              <a:defRPr sz="1602"/>
            </a:lvl4pPr>
            <a:lvl5pPr>
              <a:defRPr sz="1602"/>
            </a:lvl5pPr>
            <a:lvl6pPr>
              <a:defRPr sz="1602"/>
            </a:lvl6pPr>
            <a:lvl7pPr>
              <a:defRPr sz="1602"/>
            </a:lvl7pPr>
            <a:lvl8pPr>
              <a:defRPr sz="1602"/>
            </a:lvl8pPr>
            <a:lvl9pPr>
              <a:defRPr sz="16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BC7BFE-1DC0-4BA9-BB9D-FD91E6BFE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AB28E11-332A-4B50-BC84-C962F121E0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A1DC52-1C87-4982-B94E-26DF06A30B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D741B-C6D7-4069-B6DE-68AD0FB03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13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EF2FA8-0BDB-4934-BEA7-A99019135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A6B8B0-E595-4CD7-8C92-CD16BFC905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32E37D-7099-4FD8-9935-C4EB4AC3B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130-D9E7-4746-A745-7FE71CA27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97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551704-A947-48AB-BCA7-C24777811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FB010DB-B67E-4206-9F33-1FD7BFCB1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EECD9A-1F0D-4FBA-953C-BE1BF9A32E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57549-3C3C-491C-A4C4-22E1A8993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42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40" y="400052"/>
            <a:ext cx="2557462" cy="1704975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476" y="400052"/>
            <a:ext cx="4344988" cy="8585199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940" y="2105027"/>
            <a:ext cx="2557462" cy="6880226"/>
          </a:xfrm>
        </p:spPr>
        <p:txBody>
          <a:bodyPr/>
          <a:lstStyle>
            <a:lvl1pPr marL="0" indent="0">
              <a:buNone/>
              <a:defRPr sz="1401"/>
            </a:lvl1pPr>
            <a:lvl2pPr marL="457210" indent="0">
              <a:buNone/>
              <a:defRPr sz="1200"/>
            </a:lvl2pPr>
            <a:lvl3pPr marL="914419" indent="0">
              <a:buNone/>
              <a:defRPr sz="1002"/>
            </a:lvl3pPr>
            <a:lvl4pPr marL="1371630" indent="0">
              <a:buNone/>
              <a:defRPr sz="899"/>
            </a:lvl4pPr>
            <a:lvl5pPr marL="1828840" indent="0">
              <a:buNone/>
              <a:defRPr sz="899"/>
            </a:lvl5pPr>
            <a:lvl6pPr marL="2286047" indent="0">
              <a:buNone/>
              <a:defRPr sz="899"/>
            </a:lvl6pPr>
            <a:lvl7pPr marL="2743258" indent="0">
              <a:buNone/>
              <a:defRPr sz="899"/>
            </a:lvl7pPr>
            <a:lvl8pPr marL="3200468" indent="0">
              <a:buNone/>
              <a:defRPr sz="899"/>
            </a:lvl8pPr>
            <a:lvl9pPr marL="3657677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D6BC18-88E8-42BA-8C1D-AAA8C3D50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77F216-7F43-4D48-B0C4-75BCD0BD67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72E42A-AA0B-4082-A122-0D8A3D0ADC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01D64-28B9-432D-A9AC-97CA0E26F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31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040563"/>
            <a:ext cx="4662488" cy="831849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898528"/>
            <a:ext cx="4662488" cy="6035675"/>
          </a:xfrm>
        </p:spPr>
        <p:txBody>
          <a:bodyPr/>
          <a:lstStyle>
            <a:lvl1pPr marL="0" indent="0">
              <a:buNone/>
              <a:defRPr sz="3199"/>
            </a:lvl1pPr>
            <a:lvl2pPr marL="457210" indent="0">
              <a:buNone/>
              <a:defRPr sz="2800"/>
            </a:lvl2pPr>
            <a:lvl3pPr marL="914419" indent="0">
              <a:buNone/>
              <a:defRPr sz="2400"/>
            </a:lvl3pPr>
            <a:lvl4pPr marL="1371630" indent="0">
              <a:buNone/>
              <a:defRPr sz="2001"/>
            </a:lvl4pPr>
            <a:lvl5pPr marL="1828840" indent="0">
              <a:buNone/>
              <a:defRPr sz="2001"/>
            </a:lvl5pPr>
            <a:lvl6pPr marL="2286047" indent="0">
              <a:buNone/>
              <a:defRPr sz="2001"/>
            </a:lvl6pPr>
            <a:lvl7pPr marL="2743258" indent="0">
              <a:buNone/>
              <a:defRPr sz="2001"/>
            </a:lvl7pPr>
            <a:lvl8pPr marL="3200468" indent="0">
              <a:buNone/>
              <a:defRPr sz="2001"/>
            </a:lvl8pPr>
            <a:lvl9pPr marL="3657677" indent="0">
              <a:buNone/>
              <a:defRPr sz="2001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7872413"/>
            <a:ext cx="4662488" cy="1179512"/>
          </a:xfrm>
        </p:spPr>
        <p:txBody>
          <a:bodyPr/>
          <a:lstStyle>
            <a:lvl1pPr marL="0" indent="0">
              <a:buNone/>
              <a:defRPr sz="1401"/>
            </a:lvl1pPr>
            <a:lvl2pPr marL="457210" indent="0">
              <a:buNone/>
              <a:defRPr sz="1200"/>
            </a:lvl2pPr>
            <a:lvl3pPr marL="914419" indent="0">
              <a:buNone/>
              <a:defRPr sz="1002"/>
            </a:lvl3pPr>
            <a:lvl4pPr marL="1371630" indent="0">
              <a:buNone/>
              <a:defRPr sz="899"/>
            </a:lvl4pPr>
            <a:lvl5pPr marL="1828840" indent="0">
              <a:buNone/>
              <a:defRPr sz="899"/>
            </a:lvl5pPr>
            <a:lvl6pPr marL="2286047" indent="0">
              <a:buNone/>
              <a:defRPr sz="899"/>
            </a:lvl6pPr>
            <a:lvl7pPr marL="2743258" indent="0">
              <a:buNone/>
              <a:defRPr sz="899"/>
            </a:lvl7pPr>
            <a:lvl8pPr marL="3200468" indent="0">
              <a:buNone/>
              <a:defRPr sz="899"/>
            </a:lvl8pPr>
            <a:lvl9pPr marL="3657677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3607F4-542B-4E1F-9E55-42C1649D4A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C6FE8-1DFC-4508-A3EF-CDCBC5BFC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40FF4-2DB1-4103-AAFA-2C6D934AB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C1499-93C4-4729-BB50-0D8F153AEA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18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B579E0-D5E9-474C-A86F-0EBA4CA3A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4" y="893763"/>
            <a:ext cx="6607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33A4E1D-F5E1-4292-B7B4-76089F93D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4" y="2905126"/>
            <a:ext cx="6607175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B5164AB-0F6B-4DDF-BBC5-1B9D5DBF01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2613" y="9164639"/>
            <a:ext cx="1619250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8757D9-A25B-401F-983F-E8FD5FC409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55889" y="9164639"/>
            <a:ext cx="2460625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E80AB90-8A84-45BE-94E2-75E43EA401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70539" y="9164639"/>
            <a:ext cx="1619250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1"/>
            </a:lvl1pPr>
          </a:lstStyle>
          <a:p>
            <a:pPr>
              <a:defRPr/>
            </a:pPr>
            <a:fld id="{0F75E636-105D-44E0-B10D-36246E793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33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2">
          <a:solidFill>
            <a:schemeClr val="tx2"/>
          </a:solidFill>
          <a:latin typeface="Blue Ridge Heavy SF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2">
          <a:solidFill>
            <a:schemeClr val="tx2"/>
          </a:solidFill>
          <a:latin typeface="Blue Ridge Heavy SF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2">
          <a:solidFill>
            <a:schemeClr val="tx2"/>
          </a:solidFill>
          <a:latin typeface="Blue Ridge Heavy SF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2">
          <a:solidFill>
            <a:schemeClr val="tx2"/>
          </a:solidFill>
          <a:latin typeface="Blue Ridge Heavy SF" pitchFamily="34" charset="0"/>
        </a:defRPr>
      </a:lvl5pPr>
      <a:lvl6pPr marL="457210" algn="ctr" rtl="0" fontAlgn="base">
        <a:spcBef>
          <a:spcPct val="0"/>
        </a:spcBef>
        <a:spcAft>
          <a:spcPct val="0"/>
        </a:spcAft>
        <a:defRPr sz="4402">
          <a:solidFill>
            <a:schemeClr val="tx2"/>
          </a:solidFill>
          <a:latin typeface="Blue Ridge Heavy SF" pitchFamily="34" charset="0"/>
        </a:defRPr>
      </a:lvl6pPr>
      <a:lvl7pPr marL="914419" algn="ctr" rtl="0" fontAlgn="base">
        <a:spcBef>
          <a:spcPct val="0"/>
        </a:spcBef>
        <a:spcAft>
          <a:spcPct val="0"/>
        </a:spcAft>
        <a:defRPr sz="4402">
          <a:solidFill>
            <a:schemeClr val="tx2"/>
          </a:solidFill>
          <a:latin typeface="Blue Ridge Heavy SF" pitchFamily="34" charset="0"/>
        </a:defRPr>
      </a:lvl7pPr>
      <a:lvl8pPr marL="1371630" algn="ctr" rtl="0" fontAlgn="base">
        <a:spcBef>
          <a:spcPct val="0"/>
        </a:spcBef>
        <a:spcAft>
          <a:spcPct val="0"/>
        </a:spcAft>
        <a:defRPr sz="4402">
          <a:solidFill>
            <a:schemeClr val="tx2"/>
          </a:solidFill>
          <a:latin typeface="Blue Ridge Heavy SF" pitchFamily="34" charset="0"/>
        </a:defRPr>
      </a:lvl8pPr>
      <a:lvl9pPr marL="1828840" algn="ctr" rtl="0" fontAlgn="base">
        <a:spcBef>
          <a:spcPct val="0"/>
        </a:spcBef>
        <a:spcAft>
          <a:spcPct val="0"/>
        </a:spcAft>
        <a:defRPr sz="4402">
          <a:solidFill>
            <a:schemeClr val="tx2"/>
          </a:solidFill>
          <a:latin typeface="Blue Ridge Heavy SF" pitchFamily="34" charset="0"/>
        </a:defRPr>
      </a:lvl9pPr>
    </p:titleStyle>
    <p:bodyStyle>
      <a:lvl1pPr marL="342907" indent="-342907" algn="l" rtl="0" eaLnBrk="0" fontAlgn="base" hangingPunct="0">
        <a:spcBef>
          <a:spcPct val="20000"/>
        </a:spcBef>
        <a:spcAft>
          <a:spcPct val="0"/>
        </a:spcAft>
        <a:buChar char="•"/>
        <a:defRPr sz="3199">
          <a:solidFill>
            <a:schemeClr val="tx1"/>
          </a:solidFill>
          <a:latin typeface="+mn-lt"/>
          <a:ea typeface="+mn-ea"/>
          <a:cs typeface="+mn-cs"/>
        </a:defRPr>
      </a:lvl1pPr>
      <a:lvl2pPr marL="742966" indent="-28575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23" indent="-22860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33" indent="-228604" algn="l" rtl="0" eaLnBrk="0" fontAlgn="base" hangingPunct="0">
        <a:spcBef>
          <a:spcPct val="20000"/>
        </a:spcBef>
        <a:spcAft>
          <a:spcPct val="0"/>
        </a:spcAft>
        <a:buChar char="–"/>
        <a:defRPr sz="2001">
          <a:solidFill>
            <a:schemeClr val="tx1"/>
          </a:solidFill>
          <a:latin typeface="+mn-lt"/>
        </a:defRPr>
      </a:lvl4pPr>
      <a:lvl5pPr marL="2057443" indent="-228604" algn="l" rtl="0" eaLnBrk="0" fontAlgn="base" hangingPunct="0">
        <a:spcBef>
          <a:spcPct val="20000"/>
        </a:spcBef>
        <a:spcAft>
          <a:spcPct val="0"/>
        </a:spcAft>
        <a:buChar char="»"/>
        <a:defRPr sz="2001">
          <a:solidFill>
            <a:schemeClr val="tx1"/>
          </a:solidFill>
          <a:latin typeface="+mn-lt"/>
        </a:defRPr>
      </a:lvl5pPr>
      <a:lvl6pPr marL="2514651" indent="-228604" algn="l" rtl="0" fontAlgn="base">
        <a:spcBef>
          <a:spcPct val="20000"/>
        </a:spcBef>
        <a:spcAft>
          <a:spcPct val="0"/>
        </a:spcAft>
        <a:buChar char="»"/>
        <a:defRPr sz="2001">
          <a:solidFill>
            <a:schemeClr val="tx1"/>
          </a:solidFill>
          <a:latin typeface="+mn-lt"/>
        </a:defRPr>
      </a:lvl6pPr>
      <a:lvl7pPr marL="2971861" indent="-228604" algn="l" rtl="0" fontAlgn="base">
        <a:spcBef>
          <a:spcPct val="20000"/>
        </a:spcBef>
        <a:spcAft>
          <a:spcPct val="0"/>
        </a:spcAft>
        <a:buChar char="»"/>
        <a:defRPr sz="2001">
          <a:solidFill>
            <a:schemeClr val="tx1"/>
          </a:solidFill>
          <a:latin typeface="+mn-lt"/>
        </a:defRPr>
      </a:lvl7pPr>
      <a:lvl8pPr marL="3429073" indent="-228604" algn="l" rtl="0" fontAlgn="base">
        <a:spcBef>
          <a:spcPct val="20000"/>
        </a:spcBef>
        <a:spcAft>
          <a:spcPct val="0"/>
        </a:spcAft>
        <a:buChar char="»"/>
        <a:defRPr sz="2001">
          <a:solidFill>
            <a:schemeClr val="tx1"/>
          </a:solidFill>
          <a:latin typeface="+mn-lt"/>
        </a:defRPr>
      </a:lvl8pPr>
      <a:lvl9pPr marL="3886283" indent="-228604" algn="l" rtl="0" fontAlgn="base">
        <a:spcBef>
          <a:spcPct val="20000"/>
        </a:spcBef>
        <a:spcAft>
          <a:spcPct val="0"/>
        </a:spcAft>
        <a:buChar char="»"/>
        <a:defRPr sz="200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0" algn="l" defTabSz="914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9" algn="l" defTabSz="914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0" algn="l" defTabSz="914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0" algn="l" defTabSz="914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7" algn="l" defTabSz="914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8" algn="l" defTabSz="914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8" algn="l" defTabSz="914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7" algn="l" defTabSz="914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B579E0-D5E9-474C-A86F-0EBA4CA3A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893763"/>
            <a:ext cx="6607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33A4E1D-F5E1-4292-B7B4-76089F93D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2905125"/>
            <a:ext cx="6607175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B5164AB-0F6B-4DDF-BBC5-1B9D5DBF01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2613" y="9164638"/>
            <a:ext cx="1619250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8757D9-A25B-401F-983F-E8FD5FC409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55888" y="9164638"/>
            <a:ext cx="2460625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E80AB90-8A84-45BE-94E2-75E43EA401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70538" y="9164638"/>
            <a:ext cx="1619250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F75E636-105D-44E0-B10D-36246E793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1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lue Ridge Heavy SF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lue Ridge Heavy SF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lue Ridge Heavy SF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lue Ridge Heavy SF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lue Ridge Heavy SF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lue Ridge Heavy SF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lue Ridge Heavy SF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lue Ridge Heavy S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C:\Users\cbw\AppData\Local\Microsoft\Windows\Temporary Internet Files\Content.Outlook\2ZXC160A\PCRS logo png format.png">
            <a:extLst>
              <a:ext uri="{FF2B5EF4-FFF2-40B4-BE49-F238E27FC236}">
                <a16:creationId xmlns:a16="http://schemas.microsoft.com/office/drawing/2014/main" id="{50E214DF-1A5A-4088-972D-68830F5C8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5017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70D2395F-E790-445D-AA46-31056C9F2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209801"/>
            <a:ext cx="7772401" cy="67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99" b="1" i="1" u="sng">
                <a:solidFill>
                  <a:srgbClr val="00A651"/>
                </a:solidFill>
                <a:latin typeface="Georgia" panose="02040502050405020303" pitchFamily="18" charset="0"/>
              </a:rPr>
              <a:t>How Important Is Price?</a:t>
            </a:r>
          </a:p>
        </p:txBody>
      </p:sp>
      <p:sp>
        <p:nvSpPr>
          <p:cNvPr id="4099" name="Rectangle 18">
            <a:extLst>
              <a:ext uri="{FF2B5EF4-FFF2-40B4-BE49-F238E27FC236}">
                <a16:creationId xmlns:a16="http://schemas.microsoft.com/office/drawing/2014/main" id="{50C33931-6302-4861-999A-AB141B411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3" y="8763003"/>
            <a:ext cx="6019800" cy="914399"/>
          </a:xfrm>
          <a:prstGeom prst="rect">
            <a:avLst/>
          </a:prstGeom>
          <a:solidFill>
            <a:srgbClr val="7B3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  <p:sp>
        <p:nvSpPr>
          <p:cNvPr id="4100" name="Text Box 19">
            <a:extLst>
              <a:ext uri="{FF2B5EF4-FFF2-40B4-BE49-F238E27FC236}">
                <a16:creationId xmlns:a16="http://schemas.microsoft.com/office/drawing/2014/main" id="{429910A5-287A-4747-BC72-BED0B48D7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8686801"/>
            <a:ext cx="6248402" cy="9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220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Georgia" panose="02040502050405020303" pitchFamily="18" charset="0"/>
              </a:rPr>
              <a:t>It’s Not So Much Price But The Impact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Georgia" panose="02040502050405020303" pitchFamily="18" charset="0"/>
              </a:rPr>
              <a:t>Price Has On Agents, Buyers, and Lenders</a:t>
            </a:r>
          </a:p>
        </p:txBody>
      </p:sp>
      <p:pic>
        <p:nvPicPr>
          <p:cNvPr id="4101" name="Picture 23" descr="arrow_black">
            <a:extLst>
              <a:ext uri="{FF2B5EF4-FFF2-40B4-BE49-F238E27FC236}">
                <a16:creationId xmlns:a16="http://schemas.microsoft.com/office/drawing/2014/main" id="{49DCF0D2-7ECF-491B-9E5E-B242BE39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70341"/>
            <a:ext cx="609599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4" descr="arrow_black">
            <a:extLst>
              <a:ext uri="{FF2B5EF4-FFF2-40B4-BE49-F238E27FC236}">
                <a16:creationId xmlns:a16="http://schemas.microsoft.com/office/drawing/2014/main" id="{BA0FFB71-7C28-4BBA-B1F8-9622FB733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94339"/>
            <a:ext cx="609599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5" descr="arrow_black">
            <a:extLst>
              <a:ext uri="{FF2B5EF4-FFF2-40B4-BE49-F238E27FC236}">
                <a16:creationId xmlns:a16="http://schemas.microsoft.com/office/drawing/2014/main" id="{D1502CDD-7B9F-498C-98B1-46C84B65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094539"/>
            <a:ext cx="609599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26">
            <a:extLst>
              <a:ext uri="{FF2B5EF4-FFF2-40B4-BE49-F238E27FC236}">
                <a16:creationId xmlns:a16="http://schemas.microsoft.com/office/drawing/2014/main" id="{5F1CA534-163E-447C-B8F5-341AC8DD0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971800"/>
            <a:ext cx="7772401" cy="8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599" b="1">
                <a:solidFill>
                  <a:srgbClr val="4D4D4D"/>
                </a:solidFill>
                <a:latin typeface="Georgia" panose="02040502050405020303" pitchFamily="18" charset="0"/>
              </a:rPr>
              <a:t>It Depends On How Important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599" b="1">
                <a:solidFill>
                  <a:srgbClr val="4D4D4D"/>
                </a:solidFill>
                <a:latin typeface="Georgia" panose="02040502050405020303" pitchFamily="18" charset="0"/>
              </a:rPr>
              <a:t>A Sale Is To You!</a:t>
            </a:r>
          </a:p>
        </p:txBody>
      </p:sp>
      <p:sp>
        <p:nvSpPr>
          <p:cNvPr id="4105" name="Rectangle 27">
            <a:extLst>
              <a:ext uri="{FF2B5EF4-FFF2-40B4-BE49-F238E27FC236}">
                <a16:creationId xmlns:a16="http://schemas.microsoft.com/office/drawing/2014/main" id="{B1AC575E-5810-42DC-BFCF-605C0C263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4" y="3962402"/>
            <a:ext cx="6324601" cy="11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001" b="1">
                <a:solidFill>
                  <a:srgbClr val="4D4D4D"/>
                </a:solidFill>
                <a:latin typeface="Georgia" panose="02040502050405020303" pitchFamily="18" charset="0"/>
              </a:rPr>
              <a:t>Are You In A ‘Must Sell’ Position?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001">
                <a:solidFill>
                  <a:srgbClr val="4D4D4D"/>
                </a:solidFill>
                <a:latin typeface="Georgia" panose="02040502050405020303" pitchFamily="18" charset="0"/>
              </a:rPr>
              <a:t>If so, you will need to price your home right at current market value to experience a quick ‘top dollar’ sale. </a:t>
            </a:r>
          </a:p>
        </p:txBody>
      </p:sp>
      <p:sp>
        <p:nvSpPr>
          <p:cNvPr id="4106" name="Rectangle 28">
            <a:extLst>
              <a:ext uri="{FF2B5EF4-FFF2-40B4-BE49-F238E27FC236}">
                <a16:creationId xmlns:a16="http://schemas.microsoft.com/office/drawing/2014/main" id="{A4CD5817-EDB2-45BC-8EEE-8F0B92511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2" y="5562604"/>
            <a:ext cx="6324601" cy="11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001" b="1">
                <a:solidFill>
                  <a:srgbClr val="4D4D4D"/>
                </a:solidFill>
                <a:latin typeface="Georgia" panose="02040502050405020303" pitchFamily="18" charset="0"/>
              </a:rPr>
              <a:t>Are You In A ‘Want To Sell’ Position?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001">
                <a:solidFill>
                  <a:srgbClr val="4D4D4D"/>
                </a:solidFill>
                <a:latin typeface="Georgia" panose="02040502050405020303" pitchFamily="18" charset="0"/>
              </a:rPr>
              <a:t>If so, you can price your home slightly above current market value (+ 2%) and adjust later when necessary.  </a:t>
            </a:r>
          </a:p>
        </p:txBody>
      </p:sp>
      <p:sp>
        <p:nvSpPr>
          <p:cNvPr id="4107" name="Rectangle 29">
            <a:extLst>
              <a:ext uri="{FF2B5EF4-FFF2-40B4-BE49-F238E27FC236}">
                <a16:creationId xmlns:a16="http://schemas.microsoft.com/office/drawing/2014/main" id="{D3CD0A09-D486-4CBE-BB97-7BDEC2523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2" y="7146927"/>
            <a:ext cx="6324601" cy="11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001" b="1">
                <a:solidFill>
                  <a:srgbClr val="4D4D4D"/>
                </a:solidFill>
                <a:latin typeface="Georgia" panose="02040502050405020303" pitchFamily="18" charset="0"/>
              </a:rPr>
              <a:t>Are You In A ‘Don’t Need To Sell’ Position?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001">
                <a:solidFill>
                  <a:srgbClr val="4D4D4D"/>
                </a:solidFill>
                <a:latin typeface="Georgia" panose="02040502050405020303" pitchFamily="18" charset="0"/>
              </a:rPr>
              <a:t>If so, then the sky’s the limit as you have all the time in the world – adjusting price when urgency increases.  </a:t>
            </a:r>
          </a:p>
        </p:txBody>
      </p:sp>
      <p:pic>
        <p:nvPicPr>
          <p:cNvPr id="4108" name="Picture 12" descr="C:\Users\cbw\AppData\Local\Microsoft\Windows\Temporary Internet Files\Content.Outlook\2ZXC160A\PCRS logo png format.png">
            <a:extLst>
              <a:ext uri="{FF2B5EF4-FFF2-40B4-BE49-F238E27FC236}">
                <a16:creationId xmlns:a16="http://schemas.microsoft.com/office/drawing/2014/main" id="{C040699A-FB65-4659-91BD-53A30438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1001"/>
            <a:ext cx="1676401" cy="70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2F863AEC-69D0-475B-97B9-41EF9FC32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209803"/>
            <a:ext cx="7772401" cy="67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99" b="1" i="1" u="sng">
                <a:solidFill>
                  <a:srgbClr val="00A651"/>
                </a:solidFill>
                <a:latin typeface="Georgia" panose="02040502050405020303" pitchFamily="18" charset="0"/>
              </a:rPr>
              <a:t>Does The Company Matter?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8E7083F6-AF8E-48BF-B0DF-86474C1B2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971800"/>
            <a:ext cx="7772401" cy="8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599" b="1">
                <a:solidFill>
                  <a:srgbClr val="4D4D4D"/>
                </a:solidFill>
                <a:latin typeface="Georgia" panose="02040502050405020303" pitchFamily="18" charset="0"/>
              </a:rPr>
              <a:t>Can You Get A Higher Price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599" b="1">
                <a:solidFill>
                  <a:srgbClr val="4D4D4D"/>
                </a:solidFill>
                <a:latin typeface="Georgia" panose="02040502050405020303" pitchFamily="18" charset="0"/>
              </a:rPr>
              <a:t>By Hiring A Different Company?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C70B109-3657-493E-858B-39C302212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3" y="8763003"/>
            <a:ext cx="6019800" cy="914399"/>
          </a:xfrm>
          <a:prstGeom prst="rect">
            <a:avLst/>
          </a:prstGeom>
          <a:solidFill>
            <a:srgbClr val="7B3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  <p:sp>
        <p:nvSpPr>
          <p:cNvPr id="5125" name="Rectangle 12">
            <a:extLst>
              <a:ext uri="{FF2B5EF4-FFF2-40B4-BE49-F238E27FC236}">
                <a16:creationId xmlns:a16="http://schemas.microsoft.com/office/drawing/2014/main" id="{3207DD2E-E6E8-4177-A355-58F9796C6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4" y="3962402"/>
            <a:ext cx="6324601" cy="11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001" b="1">
                <a:solidFill>
                  <a:srgbClr val="4D4D4D"/>
                </a:solidFill>
                <a:latin typeface="Georgia" panose="02040502050405020303" pitchFamily="18" charset="0"/>
              </a:rPr>
              <a:t>No - All Companies Work From The Same Data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001">
                <a:solidFill>
                  <a:srgbClr val="4D4D4D"/>
                </a:solidFill>
                <a:latin typeface="Georgia" panose="02040502050405020303" pitchFamily="18" charset="0"/>
              </a:rPr>
              <a:t>Every real estate company accesses the exact same database to retrieve the data when preparing a CMA. </a:t>
            </a:r>
          </a:p>
        </p:txBody>
      </p:sp>
      <p:sp>
        <p:nvSpPr>
          <p:cNvPr id="5126" name="Rectangle 13">
            <a:extLst>
              <a:ext uri="{FF2B5EF4-FFF2-40B4-BE49-F238E27FC236}">
                <a16:creationId xmlns:a16="http://schemas.microsoft.com/office/drawing/2014/main" id="{87D4577E-5C59-43E5-8E2D-75EF7E427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3" y="5273676"/>
            <a:ext cx="6324601" cy="147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001" b="1">
                <a:solidFill>
                  <a:srgbClr val="4D4D4D"/>
                </a:solidFill>
                <a:latin typeface="Georgia" panose="02040502050405020303" pitchFamily="18" charset="0"/>
              </a:rPr>
              <a:t>Why Are Some Similar Homes Priced Higher?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001">
                <a:solidFill>
                  <a:srgbClr val="4D4D4D"/>
                </a:solidFill>
                <a:latin typeface="Georgia" panose="02040502050405020303" pitchFamily="18" charset="0"/>
              </a:rPr>
              <a:t>Often an agent will agree with whatever price a seller wants just to get the listing. Then as time goes by the agent requests price reductions from the seller. </a:t>
            </a:r>
          </a:p>
        </p:txBody>
      </p:sp>
      <p:sp>
        <p:nvSpPr>
          <p:cNvPr id="5127" name="Rectangle 14">
            <a:extLst>
              <a:ext uri="{FF2B5EF4-FFF2-40B4-BE49-F238E27FC236}">
                <a16:creationId xmlns:a16="http://schemas.microsoft.com/office/drawing/2014/main" id="{F5C9445D-8DE2-453B-8434-7ACEAF325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4" y="6873875"/>
            <a:ext cx="6324601" cy="178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001" b="1">
                <a:solidFill>
                  <a:srgbClr val="4D4D4D"/>
                </a:solidFill>
                <a:latin typeface="Georgia" panose="02040502050405020303" pitchFamily="18" charset="0"/>
              </a:rPr>
              <a:t>I Do Not Practice Deception With My Clients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001">
                <a:solidFill>
                  <a:srgbClr val="4D4D4D"/>
                </a:solidFill>
                <a:latin typeface="Georgia" panose="02040502050405020303" pitchFamily="18" charset="0"/>
              </a:rPr>
              <a:t>Life is too short, and the world too small, to purposely lie to sellers for quick gain. Real estate sales is a referral business and you’ll only refer your family and friends to me if I am  honest and hard working. </a:t>
            </a:r>
          </a:p>
        </p:txBody>
      </p:sp>
      <p:pic>
        <p:nvPicPr>
          <p:cNvPr id="5128" name="Picture 15" descr="arrow_black">
            <a:extLst>
              <a:ext uri="{FF2B5EF4-FFF2-40B4-BE49-F238E27FC236}">
                <a16:creationId xmlns:a16="http://schemas.microsoft.com/office/drawing/2014/main" id="{DD9C7D7E-34B1-447F-8476-556CEEF4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399"/>
            <a:ext cx="609599" cy="60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6" descr="arrow_black">
            <a:extLst>
              <a:ext uri="{FF2B5EF4-FFF2-40B4-BE49-F238E27FC236}">
                <a16:creationId xmlns:a16="http://schemas.microsoft.com/office/drawing/2014/main" id="{6BC8DF61-4FE4-46D5-B8CD-2403CAECA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2"/>
            <a:ext cx="609599" cy="60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 descr="arrow_black">
            <a:extLst>
              <a:ext uri="{FF2B5EF4-FFF2-40B4-BE49-F238E27FC236}">
                <a16:creationId xmlns:a16="http://schemas.microsoft.com/office/drawing/2014/main" id="{5CBDB95A-3EDF-4BC5-8E9C-79AB4AFE8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65940"/>
            <a:ext cx="609599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18">
            <a:extLst>
              <a:ext uri="{FF2B5EF4-FFF2-40B4-BE49-F238E27FC236}">
                <a16:creationId xmlns:a16="http://schemas.microsoft.com/office/drawing/2014/main" id="{EF5B4F39-E5C5-47C6-9685-15609C433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8639177"/>
            <a:ext cx="6248402" cy="9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220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Georgia" panose="02040502050405020303" pitchFamily="18" charset="0"/>
              </a:rPr>
              <a:t>Overpricing Causes 4 Problems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Georgia" panose="02040502050405020303" pitchFamily="18" charset="0"/>
              </a:rPr>
              <a:t>We Must  Avoid At All Costs!</a:t>
            </a:r>
          </a:p>
        </p:txBody>
      </p:sp>
      <p:pic>
        <p:nvPicPr>
          <p:cNvPr id="5132" name="Picture 12" descr="C:\Users\cbw\AppData\Local\Microsoft\Windows\Temporary Internet Files\Content.Outlook\2ZXC160A\PCRS logo png format.png">
            <a:extLst>
              <a:ext uri="{FF2B5EF4-FFF2-40B4-BE49-F238E27FC236}">
                <a16:creationId xmlns:a16="http://schemas.microsoft.com/office/drawing/2014/main" id="{837EE282-07F4-483C-BDD8-60E5799E9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4" y="381002"/>
            <a:ext cx="1693864" cy="70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>
            <a:extLst>
              <a:ext uri="{FF2B5EF4-FFF2-40B4-BE49-F238E27FC236}">
                <a16:creationId xmlns:a16="http://schemas.microsoft.com/office/drawing/2014/main" id="{9DDF1375-405F-4BFB-AEF9-589ED56EE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7772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1" u="sng" strike="noStrike" kern="1200" cap="none" spc="0" normalizeH="0" baseline="0" noProof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Top 4 Price Problems!</a:t>
            </a: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B0C6B453-DF59-4EE2-AD7C-4D62500C0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038600"/>
            <a:ext cx="632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1. Low, or no, excitement from MLS agents.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148" name="Rectangle 8">
            <a:extLst>
              <a:ext uri="{FF2B5EF4-FFF2-40B4-BE49-F238E27FC236}">
                <a16:creationId xmlns:a16="http://schemas.microsoft.com/office/drawing/2014/main" id="{C3369C7F-7AE0-4492-B3DF-60DB6299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105400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2. Motivated buyers will avoid a confrontation.</a:t>
            </a:r>
          </a:p>
        </p:txBody>
      </p:sp>
      <p:sp>
        <p:nvSpPr>
          <p:cNvPr id="6149" name="Rectangle 9">
            <a:extLst>
              <a:ext uri="{FF2B5EF4-FFF2-40B4-BE49-F238E27FC236}">
                <a16:creationId xmlns:a16="http://schemas.microsoft.com/office/drawing/2014/main" id="{F68918AD-2EEB-4B20-B4B6-6CECFABDB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156325"/>
            <a:ext cx="632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3. You actually help your competition to sell.</a:t>
            </a:r>
          </a:p>
        </p:txBody>
      </p:sp>
      <p:pic>
        <p:nvPicPr>
          <p:cNvPr id="6150" name="Picture 10" descr="arrow_black">
            <a:extLst>
              <a:ext uri="{FF2B5EF4-FFF2-40B4-BE49-F238E27FC236}">
                <a16:creationId xmlns:a16="http://schemas.microsoft.com/office/drawing/2014/main" id="{57E6E137-A381-4FD6-9293-1EDF0C5AF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60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arrow_black">
            <a:extLst>
              <a:ext uri="{FF2B5EF4-FFF2-40B4-BE49-F238E27FC236}">
                <a16:creationId xmlns:a16="http://schemas.microsoft.com/office/drawing/2014/main" id="{1BEAD30A-2949-482A-A88E-DA0A900B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3338"/>
            <a:ext cx="6096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2" descr="arrow_black">
            <a:extLst>
              <a:ext uri="{FF2B5EF4-FFF2-40B4-BE49-F238E27FC236}">
                <a16:creationId xmlns:a16="http://schemas.microsoft.com/office/drawing/2014/main" id="{972E119A-A4F3-4293-8139-66DA09842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80138"/>
            <a:ext cx="6096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15">
            <a:extLst>
              <a:ext uri="{FF2B5EF4-FFF2-40B4-BE49-F238E27FC236}">
                <a16:creationId xmlns:a16="http://schemas.microsoft.com/office/drawing/2014/main" id="{E10F0E18-F5E6-41BA-A255-6C67BFF1C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71800"/>
            <a:ext cx="77724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Each Problem Effectively Kills Your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Chances For A Top Dollar Sale!</a:t>
            </a:r>
          </a:p>
        </p:txBody>
      </p:sp>
      <p:sp>
        <p:nvSpPr>
          <p:cNvPr id="6154" name="Rectangle 17">
            <a:extLst>
              <a:ext uri="{FF2B5EF4-FFF2-40B4-BE49-F238E27FC236}">
                <a16:creationId xmlns:a16="http://schemas.microsoft.com/office/drawing/2014/main" id="{099E48BA-4EB8-49EB-BA43-E0931B933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8763000"/>
            <a:ext cx="6019800" cy="914400"/>
          </a:xfrm>
          <a:prstGeom prst="rect">
            <a:avLst/>
          </a:prstGeom>
          <a:solidFill>
            <a:srgbClr val="7B3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ue Ridge Heavy SF" pitchFamily="34" charset="0"/>
              <a:ea typeface="+mn-ea"/>
              <a:cs typeface="+mn-cs"/>
            </a:endParaRPr>
          </a:p>
        </p:txBody>
      </p:sp>
      <p:sp>
        <p:nvSpPr>
          <p:cNvPr id="6155" name="Text Box 18">
            <a:extLst>
              <a:ext uri="{FF2B5EF4-FFF2-40B4-BE49-F238E27FC236}">
                <a16:creationId xmlns:a16="http://schemas.microsoft.com/office/drawing/2014/main" id="{6CCFDE10-97C3-4159-8D1D-5CC4DD33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667750"/>
            <a:ext cx="6248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Let’s Discuss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Each Problem In More Detail</a:t>
            </a:r>
          </a:p>
        </p:txBody>
      </p:sp>
      <p:sp>
        <p:nvSpPr>
          <p:cNvPr id="6156" name="Rectangle 19">
            <a:extLst>
              <a:ext uri="{FF2B5EF4-FFF2-40B4-BE49-F238E27FC236}">
                <a16:creationId xmlns:a16="http://schemas.microsoft.com/office/drawing/2014/main" id="{5EAF15C0-3813-4259-88E5-E361551E5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7231063"/>
            <a:ext cx="632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4. Lenders will not approve financing.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157" name="Picture 20" descr="arrow_black">
            <a:extLst>
              <a:ext uri="{FF2B5EF4-FFF2-40B4-BE49-F238E27FC236}">
                <a16:creationId xmlns:a16="http://schemas.microsoft.com/office/drawing/2014/main" id="{A4271142-662F-46DF-8A5F-934D63AA7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246938"/>
            <a:ext cx="6096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C:\Users\cbw\AppData\Local\Microsoft\Windows\Temporary Internet Files\Content.Outlook\2ZXC160A\PCRS logo png format.png">
            <a:extLst>
              <a:ext uri="{FF2B5EF4-FFF2-40B4-BE49-F238E27FC236}">
                <a16:creationId xmlns:a16="http://schemas.microsoft.com/office/drawing/2014/main" id="{7CEB5F9A-6FEE-4918-AA9B-CF95AC85B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793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EC243AD4-CBA1-48A6-999A-198198BC0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7772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1" u="sng" strike="noStrike" kern="1200" cap="none" spc="0" normalizeH="0" baseline="0" noProof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Pricing Problem #1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E446CF6-9DD8-48E2-9A07-32BB814DB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63863"/>
            <a:ext cx="77724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Gaining The Support of 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 MLS Companies &amp; Agents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18F77DFB-ABF6-422D-9ECD-F8F9BDF0B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8763000"/>
            <a:ext cx="6019800" cy="914400"/>
          </a:xfrm>
          <a:prstGeom prst="rect">
            <a:avLst/>
          </a:prstGeom>
          <a:solidFill>
            <a:srgbClr val="7B3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ue Ridge Heavy SF" pitchFamily="34" charset="0"/>
              <a:ea typeface="+mn-ea"/>
              <a:cs typeface="+mn-cs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C69837E4-32D3-45FD-8762-9B2F709CD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610600"/>
            <a:ext cx="6248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Why Not? 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Next Price Problem Provides The Answer!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A5B91631-F973-4440-B398-CA0B9ECB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37000"/>
            <a:ext cx="66294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It’s Going To Be Difficult To Gain Support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MLS agents will not be excited about your home when it is overpriced. And the problem doesn’t go away by hiring another company.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FE4300E8-343E-4ECC-AD89-596320E6A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689600"/>
            <a:ext cx="66294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Why Not?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MLS Realtors, regardless if they work with my company or another, know what buyers are willing to pay for this kind of home …  in this area … at this time.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If I take your listing at a price that is over market value, MLS agents will not bring their buyers to your home. 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7176" name="Picture 9" descr="arrow_black">
            <a:extLst>
              <a:ext uri="{FF2B5EF4-FFF2-40B4-BE49-F238E27FC236}">
                <a16:creationId xmlns:a16="http://schemas.microsoft.com/office/drawing/2014/main" id="{2BA84E17-C18E-4D34-AA8F-0D168546D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60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 descr="arrow_black">
            <a:extLst>
              <a:ext uri="{FF2B5EF4-FFF2-40B4-BE49-F238E27FC236}">
                <a16:creationId xmlns:a16="http://schemas.microsoft.com/office/drawing/2014/main" id="{C45C005A-696D-4F32-8ABA-C94EDC996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60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2" descr="arrow_black">
            <a:extLst>
              <a:ext uri="{FF2B5EF4-FFF2-40B4-BE49-F238E27FC236}">
                <a16:creationId xmlns:a16="http://schemas.microsoft.com/office/drawing/2014/main" id="{FC8555FD-55E6-4671-9DD5-D423893C1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467600"/>
            <a:ext cx="60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C:\Users\cbw\AppData\Local\Microsoft\Windows\Temporary Internet Files\Content.Outlook\2ZXC160A\PCRS logo png format.png">
            <a:extLst>
              <a:ext uri="{FF2B5EF4-FFF2-40B4-BE49-F238E27FC236}">
                <a16:creationId xmlns:a16="http://schemas.microsoft.com/office/drawing/2014/main" id="{01426A3A-2D8F-493E-A8C8-07C48949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764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1A0267FF-333E-494E-9BD1-F51E4D3B6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7772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1" u="sng" strike="noStrike" kern="1200" cap="none" spc="0" normalizeH="0" baseline="0" noProof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Pricing Problem #2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FBF53994-C3F1-414A-9D66-B98545F1D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71800"/>
            <a:ext cx="77724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Gaining The Support of 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Pre-Approved Serious Buyers!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3B5B979A-9FC9-4965-9BAB-694D2B0E5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8670925"/>
            <a:ext cx="6019800" cy="914400"/>
          </a:xfrm>
          <a:prstGeom prst="rect">
            <a:avLst/>
          </a:prstGeom>
          <a:solidFill>
            <a:srgbClr val="7B3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ue Ridge Heavy SF" pitchFamily="34" charset="0"/>
              <a:ea typeface="+mn-ea"/>
              <a:cs typeface="+mn-cs"/>
            </a:endParaRP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A2CB16F2-42AE-4F2B-9ADE-55370B5A4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575675"/>
            <a:ext cx="6248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 Leaves Us With Only Buyers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 Are Not Ready or Qualified To Buy!</a:t>
            </a:r>
          </a:p>
        </p:txBody>
      </p:sp>
      <p:sp>
        <p:nvSpPr>
          <p:cNvPr id="8198" name="Text Box 12">
            <a:extLst>
              <a:ext uri="{FF2B5EF4-FFF2-40B4-BE49-F238E27FC236}">
                <a16:creationId xmlns:a16="http://schemas.microsoft.com/office/drawing/2014/main" id="{43FA1A17-AEC3-4076-A920-7910B2746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962400"/>
            <a:ext cx="66294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‘Must Buy Now’ Buyers Will Ignore Your Home!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 ‘must buy now’ buyer is a seller who just sold their own home and is ‘motivated’ to buy ASAP. </a:t>
            </a:r>
          </a:p>
        </p:txBody>
      </p:sp>
      <p:sp>
        <p:nvSpPr>
          <p:cNvPr id="8199" name="Text Box 14">
            <a:extLst>
              <a:ext uri="{FF2B5EF4-FFF2-40B4-BE49-F238E27FC236}">
                <a16:creationId xmlns:a16="http://schemas.microsoft.com/office/drawing/2014/main" id="{161E2989-7528-49B9-A7BF-2D3115D51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299325"/>
            <a:ext cx="66294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How Does This Impact You?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 home is overlooked by the only group of buyers who are motivated to make an immediate purchase!</a:t>
            </a:r>
          </a:p>
        </p:txBody>
      </p:sp>
      <p:pic>
        <p:nvPicPr>
          <p:cNvPr id="8200" name="Picture 9" descr="arrow_black">
            <a:extLst>
              <a:ext uri="{FF2B5EF4-FFF2-40B4-BE49-F238E27FC236}">
                <a16:creationId xmlns:a16="http://schemas.microsoft.com/office/drawing/2014/main" id="{48D1CCBA-43FF-483B-AEDC-8750E2BCD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60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arrow_black">
            <a:extLst>
              <a:ext uri="{FF2B5EF4-FFF2-40B4-BE49-F238E27FC236}">
                <a16:creationId xmlns:a16="http://schemas.microsoft.com/office/drawing/2014/main" id="{B6F4E487-4091-4C3C-91BC-205D6D907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60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arrow_black">
            <a:extLst>
              <a:ext uri="{FF2B5EF4-FFF2-40B4-BE49-F238E27FC236}">
                <a16:creationId xmlns:a16="http://schemas.microsoft.com/office/drawing/2014/main" id="{9AAC315F-3C3E-4DF1-A9C3-2D4781044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467600"/>
            <a:ext cx="60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Box 1">
            <a:extLst>
              <a:ext uri="{FF2B5EF4-FFF2-40B4-BE49-F238E27FC236}">
                <a16:creationId xmlns:a16="http://schemas.microsoft.com/office/drawing/2014/main" id="{D2AA3A83-9708-4E81-B4E7-378A0676C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622925"/>
            <a:ext cx="66294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Matching Closing Dates Is The Problem!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Motivated buyers are under a time limitation, needing to match the closing dates with next home purchase. For this reason, they view homes priced at market value. 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ue Ridge Heavy SF" pitchFamily="34" charset="0"/>
              <a:ea typeface="+mn-ea"/>
              <a:cs typeface="+mn-cs"/>
            </a:endParaRPr>
          </a:p>
        </p:txBody>
      </p:sp>
      <p:pic>
        <p:nvPicPr>
          <p:cNvPr id="8204" name="Picture 12" descr="C:\Users\cbw\AppData\Local\Microsoft\Windows\Temporary Internet Files\Content.Outlook\2ZXC160A\PCRS logo png format.png">
            <a:extLst>
              <a:ext uri="{FF2B5EF4-FFF2-40B4-BE49-F238E27FC236}">
                <a16:creationId xmlns:a16="http://schemas.microsoft.com/office/drawing/2014/main" id="{028B100E-5A77-42A4-9121-F752542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414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37C0C77A-0C20-4A40-84D3-487D59609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7772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1" u="sng" strike="noStrike" kern="1200" cap="none" spc="0" normalizeH="0" baseline="0" noProof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Pricing Problem #3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9F2F341F-E7D4-4FB7-ABC6-00EC65673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63863"/>
            <a:ext cx="77724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Competition Will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 The Advantage Over You!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37A3E469-9F34-4072-9F4E-CC1C5041B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8763000"/>
            <a:ext cx="6019800" cy="914400"/>
          </a:xfrm>
          <a:prstGeom prst="rect">
            <a:avLst/>
          </a:prstGeom>
          <a:solidFill>
            <a:srgbClr val="7B3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ue Ridge Heavy SF" pitchFamily="34" charset="0"/>
              <a:ea typeface="+mn-ea"/>
              <a:cs typeface="+mn-cs"/>
            </a:endParaRP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836AE4BF-516D-4EF0-B744-D73E51663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667750"/>
            <a:ext cx="6248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 That Defeats The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Entire Purpose For Selling!</a:t>
            </a:r>
          </a:p>
        </p:txBody>
      </p:sp>
      <p:sp>
        <p:nvSpPr>
          <p:cNvPr id="9222" name="Text Box 14">
            <a:extLst>
              <a:ext uri="{FF2B5EF4-FFF2-40B4-BE49-F238E27FC236}">
                <a16:creationId xmlns:a16="http://schemas.microsoft.com/office/drawing/2014/main" id="{359E9627-612D-4B98-A3BE-76D0BCD4D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962400"/>
            <a:ext cx="66294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It’s Going To Be Difficult To Compete!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When you price your home above market value… you immediately position yourself  for struggle.</a:t>
            </a:r>
          </a:p>
        </p:txBody>
      </p:sp>
      <p:sp>
        <p:nvSpPr>
          <p:cNvPr id="9223" name="Text Box 16">
            <a:extLst>
              <a:ext uri="{FF2B5EF4-FFF2-40B4-BE49-F238E27FC236}">
                <a16:creationId xmlns:a16="http://schemas.microsoft.com/office/drawing/2014/main" id="{A45F3D51-D2D6-4983-8381-13AD03993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423150"/>
            <a:ext cx="66294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How Does This Impact You?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 overpriced home makes it easier for these better priced homes to sell. </a:t>
            </a:r>
          </a:p>
        </p:txBody>
      </p:sp>
      <p:sp>
        <p:nvSpPr>
          <p:cNvPr id="9224" name="Text Box 18">
            <a:extLst>
              <a:ext uri="{FF2B5EF4-FFF2-40B4-BE49-F238E27FC236}">
                <a16:creationId xmlns:a16="http://schemas.microsoft.com/office/drawing/2014/main" id="{8588C338-9BBD-4E16-973D-80266953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680075"/>
            <a:ext cx="66294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Why?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 are competing against higher priced homes priced at their correct market value. Buyers will discover they can own a bigger and better home  for the same money.</a:t>
            </a:r>
          </a:p>
        </p:txBody>
      </p:sp>
      <p:pic>
        <p:nvPicPr>
          <p:cNvPr id="9225" name="Picture 9" descr="arrow_black">
            <a:extLst>
              <a:ext uri="{FF2B5EF4-FFF2-40B4-BE49-F238E27FC236}">
                <a16:creationId xmlns:a16="http://schemas.microsoft.com/office/drawing/2014/main" id="{1E959550-E177-4679-93C9-0EC62B2F1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60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arrow_black">
            <a:extLst>
              <a:ext uri="{FF2B5EF4-FFF2-40B4-BE49-F238E27FC236}">
                <a16:creationId xmlns:a16="http://schemas.microsoft.com/office/drawing/2014/main" id="{EB2CD709-CDE0-4592-A1B5-09D38121C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60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2" descr="arrow_black">
            <a:extLst>
              <a:ext uri="{FF2B5EF4-FFF2-40B4-BE49-F238E27FC236}">
                <a16:creationId xmlns:a16="http://schemas.microsoft.com/office/drawing/2014/main" id="{850E4597-F61B-4DF1-BD9E-EDDDBFED2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467600"/>
            <a:ext cx="60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C:\Users\cbw\AppData\Local\Microsoft\Windows\Temporary Internet Files\Content.Outlook\2ZXC160A\PCRS logo png format.png">
            <a:extLst>
              <a:ext uri="{FF2B5EF4-FFF2-40B4-BE49-F238E27FC236}">
                <a16:creationId xmlns:a16="http://schemas.microsoft.com/office/drawing/2014/main" id="{C11BC3AD-80E0-4635-95BE-3E8F2E901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8288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B0F7E4AD-D2F5-4283-9D5A-8F53AF962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7772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1" u="sng" strike="noStrike" kern="1200" cap="none" spc="0" normalizeH="0" baseline="0" noProof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Pricing Problem #4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976BEF9A-75D1-41B3-A1CE-50E57C6B6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63863"/>
            <a:ext cx="7772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Even If We Are Successful, Lenders 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Will Find Out Your Buyer Paid Too Much!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DC915C5D-8B67-40D3-A076-1F1AE0F13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8763000"/>
            <a:ext cx="6019800" cy="914400"/>
          </a:xfrm>
          <a:prstGeom prst="rect">
            <a:avLst/>
          </a:prstGeom>
          <a:solidFill>
            <a:srgbClr val="7B3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ue Ridge Heavy SF" pitchFamily="34" charset="0"/>
              <a:ea typeface="+mn-ea"/>
              <a:cs typeface="+mn-cs"/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EEA9FA3D-5E4F-4CF4-8F8F-F640019EA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610600"/>
            <a:ext cx="6248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Lenders Always Make Sure Their Money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 Safe Before Approving A Mortgage!</a:t>
            </a:r>
          </a:p>
        </p:txBody>
      </p:sp>
      <p:sp>
        <p:nvSpPr>
          <p:cNvPr id="10246" name="Text Box 14">
            <a:extLst>
              <a:ext uri="{FF2B5EF4-FFF2-40B4-BE49-F238E27FC236}">
                <a16:creationId xmlns:a16="http://schemas.microsoft.com/office/drawing/2014/main" id="{4302A922-747D-4F2D-B852-724A0345B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962400"/>
            <a:ext cx="66294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Now We Have A Major Problem!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It is going to be next to impossible to get the sale financed. (That’s if we can sell it at that high price!)</a:t>
            </a:r>
          </a:p>
        </p:txBody>
      </p:sp>
      <p:sp>
        <p:nvSpPr>
          <p:cNvPr id="10247" name="Text Box 15">
            <a:extLst>
              <a:ext uri="{FF2B5EF4-FFF2-40B4-BE49-F238E27FC236}">
                <a16:creationId xmlns:a16="http://schemas.microsoft.com/office/drawing/2014/main" id="{6FF6E184-F257-4B78-9078-0420BE49B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686425"/>
            <a:ext cx="66294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Why?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Before a lender places a mortgage on a home, they first have it appraised. And when they do, the appraiser will inform the lender the buyer paid too much for the home.</a:t>
            </a:r>
          </a:p>
        </p:txBody>
      </p:sp>
      <p:sp>
        <p:nvSpPr>
          <p:cNvPr id="10248" name="Text Box 16">
            <a:extLst>
              <a:ext uri="{FF2B5EF4-FFF2-40B4-BE49-F238E27FC236}">
                <a16:creationId xmlns:a16="http://schemas.microsoft.com/office/drawing/2014/main" id="{C24A3E55-34BA-44F9-8C42-3707351C0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391400"/>
            <a:ext cx="66294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How Does This Impact You?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Unless the buyer can make up the difference between appraised value &amp; mortgage value, the sale will not close.</a:t>
            </a:r>
          </a:p>
        </p:txBody>
      </p:sp>
      <p:pic>
        <p:nvPicPr>
          <p:cNvPr id="10249" name="Picture 9" descr="arrow_black">
            <a:extLst>
              <a:ext uri="{FF2B5EF4-FFF2-40B4-BE49-F238E27FC236}">
                <a16:creationId xmlns:a16="http://schemas.microsoft.com/office/drawing/2014/main" id="{8EA5284F-5957-4E5A-AA9D-A6820D393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60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arrow_black">
            <a:extLst>
              <a:ext uri="{FF2B5EF4-FFF2-40B4-BE49-F238E27FC236}">
                <a16:creationId xmlns:a16="http://schemas.microsoft.com/office/drawing/2014/main" id="{34A3EBB5-F768-4BF2-8482-A78427566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60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 descr="arrow_black">
            <a:extLst>
              <a:ext uri="{FF2B5EF4-FFF2-40B4-BE49-F238E27FC236}">
                <a16:creationId xmlns:a16="http://schemas.microsoft.com/office/drawing/2014/main" id="{220BE8F9-C8A6-4BB7-B0B9-DC0BAA6A4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467600"/>
            <a:ext cx="60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C:\Users\cbw\AppData\Local\Microsoft\Windows\Temporary Internet Files\Content.Outlook\2ZXC160A\PCRS logo png format.png">
            <a:extLst>
              <a:ext uri="{FF2B5EF4-FFF2-40B4-BE49-F238E27FC236}">
                <a16:creationId xmlns:a16="http://schemas.microsoft.com/office/drawing/2014/main" id="{64278309-42CA-46F6-9AB5-78FBB809D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717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F93C4027-EAA8-4B96-A854-4B38619DC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7772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1" u="sng" strike="noStrike" kern="1200" cap="none" spc="0" normalizeH="0" baseline="0" noProof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What’s The Solution?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1B8EBC34-CBD8-411C-A683-9967BADBE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81313"/>
            <a:ext cx="77724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Price Your Home At Market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Value Range From The Beginning!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4FF2B047-F85A-4FD2-A11D-5AFB4365C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8763000"/>
            <a:ext cx="6019800" cy="914400"/>
          </a:xfrm>
          <a:prstGeom prst="rect">
            <a:avLst/>
          </a:prstGeom>
          <a:solidFill>
            <a:srgbClr val="7B3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ue Ridge Heavy SF" pitchFamily="34" charset="0"/>
              <a:ea typeface="+mn-ea"/>
              <a:cs typeface="+mn-cs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83442554-34EA-40B2-BDA3-FCE08645F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639175"/>
            <a:ext cx="6248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Plus… Your Competition Will Not Have Any 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Advantages Over You During The Sale!</a:t>
            </a:r>
          </a:p>
        </p:txBody>
      </p:sp>
      <p:sp>
        <p:nvSpPr>
          <p:cNvPr id="11270" name="Text Box 15">
            <a:extLst>
              <a:ext uri="{FF2B5EF4-FFF2-40B4-BE49-F238E27FC236}">
                <a16:creationId xmlns:a16="http://schemas.microsoft.com/office/drawing/2014/main" id="{D41342B3-6B5C-4EB6-AB49-FFE1DEFAA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62400"/>
            <a:ext cx="66294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 MLS Agents Will Be Excited!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 will be excited because they know they can get their buyers excited about your home.</a:t>
            </a:r>
          </a:p>
        </p:txBody>
      </p:sp>
      <p:sp>
        <p:nvSpPr>
          <p:cNvPr id="11271" name="Text Box 16">
            <a:extLst>
              <a:ext uri="{FF2B5EF4-FFF2-40B4-BE49-F238E27FC236}">
                <a16:creationId xmlns:a16="http://schemas.microsoft.com/office/drawing/2014/main" id="{F58D8362-C695-4069-8A36-6BD51D17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638800"/>
            <a:ext cx="66294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Motivated Buyers Will Be Excited!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 will be excited because they know they are paying fair market value for your home.</a:t>
            </a:r>
          </a:p>
        </p:txBody>
      </p:sp>
      <p:sp>
        <p:nvSpPr>
          <p:cNvPr id="11272" name="Text Box 17">
            <a:extLst>
              <a:ext uri="{FF2B5EF4-FFF2-40B4-BE49-F238E27FC236}">
                <a16:creationId xmlns:a16="http://schemas.microsoft.com/office/drawing/2014/main" id="{CB45A080-E0A9-4699-99D6-D7B120ABE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7343775"/>
            <a:ext cx="66294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lue Ridge Heavy S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lue Ridge Heavy S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lue Ridge Heavy S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lue Ridge Heavy S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lue Ridge Heavy SF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Lenders Will Be Excited!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 means you will have a successful closing and money in your account!         </a:t>
            </a:r>
          </a:p>
        </p:txBody>
      </p:sp>
      <p:pic>
        <p:nvPicPr>
          <p:cNvPr id="11273" name="Picture 9" descr="arrow_black">
            <a:extLst>
              <a:ext uri="{FF2B5EF4-FFF2-40B4-BE49-F238E27FC236}">
                <a16:creationId xmlns:a16="http://schemas.microsoft.com/office/drawing/2014/main" id="{B06698F2-4671-4D1A-8DC5-C11591491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60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arrow_black">
            <a:extLst>
              <a:ext uri="{FF2B5EF4-FFF2-40B4-BE49-F238E27FC236}">
                <a16:creationId xmlns:a16="http://schemas.microsoft.com/office/drawing/2014/main" id="{2F129371-4651-4952-B7FF-6276EBC47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60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arrow_black">
            <a:extLst>
              <a:ext uri="{FF2B5EF4-FFF2-40B4-BE49-F238E27FC236}">
                <a16:creationId xmlns:a16="http://schemas.microsoft.com/office/drawing/2014/main" id="{FEB52565-2350-4092-A9C4-81845BC8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467600"/>
            <a:ext cx="60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C:\Users\cbw\AppData\Local\Microsoft\Windows\Temporary Internet Files\Content.Outlook\2ZXC160A\PCRS logo png format.png">
            <a:extLst>
              <a:ext uri="{FF2B5EF4-FFF2-40B4-BE49-F238E27FC236}">
                <a16:creationId xmlns:a16="http://schemas.microsoft.com/office/drawing/2014/main" id="{2C45A28E-13E1-4EF9-88A1-3AB2DB473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6938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Blue Ridge Heavy SF"/>
        <a:ea typeface=""/>
        <a:cs typeface=""/>
      </a:majorFont>
      <a:minorFont>
        <a:latin typeface="Blue Ridge Heavy S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Blue Ridge Heavy SF"/>
        <a:ea typeface=""/>
        <a:cs typeface=""/>
      </a:majorFont>
      <a:minorFont>
        <a:latin typeface="Blue Ridge Heavy S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918</Words>
  <Application>Microsoft Office PowerPoint</Application>
  <PresentationFormat>Custom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Blue Ridge Heavy SF</vt:lpstr>
      <vt:lpstr>Georgia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Livingston</dc:creator>
  <cp:lastModifiedBy>Brittany Livingston</cp:lastModifiedBy>
  <cp:revision>1</cp:revision>
  <dcterms:created xsi:type="dcterms:W3CDTF">2020-12-29T20:32:43Z</dcterms:created>
  <dcterms:modified xsi:type="dcterms:W3CDTF">2020-12-29T20:39:31Z</dcterms:modified>
</cp:coreProperties>
</file>