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301" r:id="rId3"/>
    <p:sldId id="256" r:id="rId4"/>
    <p:sldId id="257" r:id="rId5"/>
    <p:sldId id="258" r:id="rId6"/>
    <p:sldId id="259" r:id="rId7"/>
    <p:sldId id="260" r:id="rId8"/>
    <p:sldId id="261" r:id="rId9"/>
    <p:sldId id="262" r:id="rId10"/>
    <p:sldId id="263" r:id="rId11"/>
    <p:sldId id="264" r:id="rId12"/>
    <p:sldId id="265" r:id="rId13"/>
    <p:sldId id="266" r:id="rId14"/>
    <p:sldId id="267" r:id="rId15"/>
    <p:sldId id="293" r:id="rId16"/>
    <p:sldId id="296" r:id="rId17"/>
    <p:sldId id="268" r:id="rId18"/>
    <p:sldId id="269" r:id="rId19"/>
    <p:sldId id="270" r:id="rId20"/>
    <p:sldId id="271" r:id="rId21"/>
    <p:sldId id="272" r:id="rId22"/>
    <p:sldId id="273" r:id="rId23"/>
    <p:sldId id="274" r:id="rId24"/>
    <p:sldId id="275" r:id="rId25"/>
    <p:sldId id="276" r:id="rId26"/>
    <p:sldId id="279" r:id="rId27"/>
    <p:sldId id="280" r:id="rId28"/>
    <p:sldId id="281" r:id="rId29"/>
    <p:sldId id="282" r:id="rId30"/>
    <p:sldId id="298" r:id="rId31"/>
    <p:sldId id="292" r:id="rId32"/>
    <p:sldId id="285" r:id="rId33"/>
    <p:sldId id="290" r:id="rId3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p:cViewPr varScale="1">
        <p:scale>
          <a:sx n="78" d="100"/>
          <a:sy n="78" d="100"/>
        </p:scale>
        <p:origin x="28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165225" y="5699125"/>
            <a:ext cx="5441950" cy="2571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2993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8938" y="2346325"/>
            <a:ext cx="6994525" cy="6638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26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25"/>
            <a:ext cx="5094287" cy="8582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12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165225" y="5699125"/>
            <a:ext cx="5441950" cy="2571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4017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8938" y="2346325"/>
            <a:ext cx="6994525" cy="6638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72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63" y="4262438"/>
            <a:ext cx="6605587" cy="2200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8335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346325"/>
            <a:ext cx="3421063" cy="663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792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075"/>
            <a:ext cx="3433762" cy="9382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75"/>
            <a:ext cx="3435350" cy="9382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33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3669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41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0"/>
            <a:ext cx="4344988" cy="8585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5"/>
            <a:ext cx="2557462" cy="6880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3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8938" y="2346325"/>
            <a:ext cx="6994525" cy="6638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74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25"/>
            <a:ext cx="4662488" cy="6035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0" y="7872413"/>
            <a:ext cx="4662488" cy="1179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349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8938" y="2346325"/>
            <a:ext cx="6994525" cy="6638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03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25"/>
            <a:ext cx="5094287" cy="8582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71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63" y="4262438"/>
            <a:ext cx="6605587" cy="2200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915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346325"/>
            <a:ext cx="3421063" cy="663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33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075"/>
            <a:ext cx="3433762" cy="9382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75"/>
            <a:ext cx="3435350" cy="9382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24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9815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34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0"/>
            <a:ext cx="4344988" cy="8585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5"/>
            <a:ext cx="2557462" cy="6880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124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25"/>
            <a:ext cx="4662488" cy="6035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0" y="7872413"/>
            <a:ext cx="4662488" cy="1179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110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Picture 13" descr="PPP_SCARE_TLE_Ivy">
            <a:extLst>
              <a:ext uri="{FF2B5EF4-FFF2-40B4-BE49-F238E27FC236}">
                <a16:creationId xmlns:a16="http://schemas.microsoft.com/office/drawing/2014/main" id="{BFCA7746-72D1-4B09-B346-2D3DBE9471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7772400" cy="1008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21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14413" rtl="0" eaLnBrk="0" fontAlgn="base" hangingPunct="0">
        <a:spcBef>
          <a:spcPct val="0"/>
        </a:spcBef>
        <a:spcAft>
          <a:spcPct val="0"/>
        </a:spcAft>
        <a:defRPr sz="4000" b="1">
          <a:solidFill>
            <a:srgbClr val="003300"/>
          </a:solidFill>
          <a:latin typeface="+mj-lt"/>
          <a:ea typeface="+mj-ea"/>
          <a:cs typeface="+mj-cs"/>
        </a:defRPr>
      </a:lvl1pPr>
      <a:lvl2pPr algn="l" defTabSz="1014413" rtl="0" eaLnBrk="0" fontAlgn="base" hangingPunct="0">
        <a:spcBef>
          <a:spcPct val="0"/>
        </a:spcBef>
        <a:spcAft>
          <a:spcPct val="0"/>
        </a:spcAft>
        <a:defRPr sz="4000" b="1">
          <a:solidFill>
            <a:srgbClr val="003300"/>
          </a:solidFill>
          <a:latin typeface="Arial" pitchFamily="34" charset="0"/>
        </a:defRPr>
      </a:lvl2pPr>
      <a:lvl3pPr algn="l" defTabSz="1014413" rtl="0" eaLnBrk="0" fontAlgn="base" hangingPunct="0">
        <a:spcBef>
          <a:spcPct val="0"/>
        </a:spcBef>
        <a:spcAft>
          <a:spcPct val="0"/>
        </a:spcAft>
        <a:defRPr sz="4000" b="1">
          <a:solidFill>
            <a:srgbClr val="003300"/>
          </a:solidFill>
          <a:latin typeface="Arial" pitchFamily="34" charset="0"/>
        </a:defRPr>
      </a:lvl3pPr>
      <a:lvl4pPr algn="l" defTabSz="1014413" rtl="0" eaLnBrk="0" fontAlgn="base" hangingPunct="0">
        <a:spcBef>
          <a:spcPct val="0"/>
        </a:spcBef>
        <a:spcAft>
          <a:spcPct val="0"/>
        </a:spcAft>
        <a:defRPr sz="4000" b="1">
          <a:solidFill>
            <a:srgbClr val="003300"/>
          </a:solidFill>
          <a:latin typeface="Arial" pitchFamily="34" charset="0"/>
        </a:defRPr>
      </a:lvl4pPr>
      <a:lvl5pPr algn="l" defTabSz="1014413" rtl="0" eaLnBrk="0" fontAlgn="base" hangingPunct="0">
        <a:spcBef>
          <a:spcPct val="0"/>
        </a:spcBef>
        <a:spcAft>
          <a:spcPct val="0"/>
        </a:spcAft>
        <a:defRPr sz="4000" b="1">
          <a:solidFill>
            <a:srgbClr val="003300"/>
          </a:solidFill>
          <a:latin typeface="Arial" pitchFamily="34" charset="0"/>
        </a:defRPr>
      </a:lvl5pPr>
      <a:lvl6pPr marL="457200" algn="l" defTabSz="1014413" rtl="0" eaLnBrk="0" fontAlgn="base" hangingPunct="0">
        <a:spcBef>
          <a:spcPct val="0"/>
        </a:spcBef>
        <a:spcAft>
          <a:spcPct val="0"/>
        </a:spcAft>
        <a:defRPr sz="4000" b="1">
          <a:solidFill>
            <a:srgbClr val="003300"/>
          </a:solidFill>
          <a:latin typeface="Arial" pitchFamily="34" charset="0"/>
        </a:defRPr>
      </a:lvl6pPr>
      <a:lvl7pPr marL="914400" algn="l" defTabSz="1014413" rtl="0" eaLnBrk="0" fontAlgn="base" hangingPunct="0">
        <a:spcBef>
          <a:spcPct val="0"/>
        </a:spcBef>
        <a:spcAft>
          <a:spcPct val="0"/>
        </a:spcAft>
        <a:defRPr sz="4000" b="1">
          <a:solidFill>
            <a:srgbClr val="003300"/>
          </a:solidFill>
          <a:latin typeface="Arial" pitchFamily="34" charset="0"/>
        </a:defRPr>
      </a:lvl7pPr>
      <a:lvl8pPr marL="1371600" algn="l" defTabSz="1014413" rtl="0" eaLnBrk="0" fontAlgn="base" hangingPunct="0">
        <a:spcBef>
          <a:spcPct val="0"/>
        </a:spcBef>
        <a:spcAft>
          <a:spcPct val="0"/>
        </a:spcAft>
        <a:defRPr sz="4000" b="1">
          <a:solidFill>
            <a:srgbClr val="003300"/>
          </a:solidFill>
          <a:latin typeface="Arial" pitchFamily="34" charset="0"/>
        </a:defRPr>
      </a:lvl8pPr>
      <a:lvl9pPr marL="1828800" algn="l" defTabSz="1014413" rtl="0" eaLnBrk="0" fontAlgn="base" hangingPunct="0">
        <a:spcBef>
          <a:spcPct val="0"/>
        </a:spcBef>
        <a:spcAft>
          <a:spcPct val="0"/>
        </a:spcAft>
        <a:defRPr sz="4000" b="1">
          <a:solidFill>
            <a:srgbClr val="003300"/>
          </a:solidFill>
          <a:latin typeface="Arial" pitchFamily="34" charset="0"/>
        </a:defRPr>
      </a:lvl9pPr>
    </p:titleStyle>
    <p:bodyStyle>
      <a:lvl1pPr marL="379413" indent="-379413" algn="l" defTabSz="1014413" rtl="0" eaLnBrk="0" fontAlgn="base" hangingPunct="0">
        <a:spcBef>
          <a:spcPct val="20000"/>
        </a:spcBef>
        <a:spcAft>
          <a:spcPct val="0"/>
        </a:spcAft>
        <a:buChar char="•"/>
        <a:defRPr sz="2800">
          <a:solidFill>
            <a:srgbClr val="003300"/>
          </a:solidFill>
          <a:latin typeface="+mn-lt"/>
          <a:ea typeface="+mn-ea"/>
          <a:cs typeface="+mn-cs"/>
        </a:defRPr>
      </a:lvl1pPr>
      <a:lvl2pPr marL="823913" indent="-317500" algn="l" defTabSz="1014413" rtl="0" eaLnBrk="0" fontAlgn="base" hangingPunct="0">
        <a:spcBef>
          <a:spcPct val="20000"/>
        </a:spcBef>
        <a:spcAft>
          <a:spcPct val="0"/>
        </a:spcAft>
        <a:buChar char="–"/>
        <a:defRPr sz="2600">
          <a:solidFill>
            <a:srgbClr val="003300"/>
          </a:solidFill>
          <a:latin typeface="+mn-lt"/>
        </a:defRPr>
      </a:lvl2pPr>
      <a:lvl3pPr marL="1266825" indent="-252413" algn="l" defTabSz="1014413" rtl="0" eaLnBrk="0" fontAlgn="base" hangingPunct="0">
        <a:spcBef>
          <a:spcPct val="20000"/>
        </a:spcBef>
        <a:spcAft>
          <a:spcPct val="0"/>
        </a:spcAft>
        <a:buChar char="•"/>
        <a:defRPr sz="2400">
          <a:solidFill>
            <a:srgbClr val="003300"/>
          </a:solidFill>
          <a:latin typeface="+mn-lt"/>
        </a:defRPr>
      </a:lvl3pPr>
      <a:lvl4pPr marL="1773238" indent="-252413" algn="l" defTabSz="1014413" rtl="0" eaLnBrk="0" fontAlgn="base" hangingPunct="0">
        <a:spcBef>
          <a:spcPct val="20000"/>
        </a:spcBef>
        <a:spcAft>
          <a:spcPct val="0"/>
        </a:spcAft>
        <a:buChar char="–"/>
        <a:defRPr sz="2200">
          <a:solidFill>
            <a:srgbClr val="003300"/>
          </a:solidFill>
          <a:latin typeface="+mn-lt"/>
        </a:defRPr>
      </a:lvl4pPr>
      <a:lvl5pPr marL="2281238" indent="-254000" algn="l" defTabSz="1014413" rtl="0" eaLnBrk="0" fontAlgn="base" hangingPunct="0">
        <a:spcBef>
          <a:spcPct val="20000"/>
        </a:spcBef>
        <a:spcAft>
          <a:spcPct val="0"/>
        </a:spcAft>
        <a:buChar char="»"/>
        <a:defRPr sz="2000">
          <a:solidFill>
            <a:srgbClr val="003300"/>
          </a:solidFill>
          <a:latin typeface="+mn-lt"/>
        </a:defRPr>
      </a:lvl5pPr>
      <a:lvl6pPr marL="2738438" indent="-254000" algn="l" defTabSz="1014413" rtl="0" eaLnBrk="0" fontAlgn="base" hangingPunct="0">
        <a:spcBef>
          <a:spcPct val="20000"/>
        </a:spcBef>
        <a:spcAft>
          <a:spcPct val="0"/>
        </a:spcAft>
        <a:buChar char="»"/>
        <a:defRPr sz="2000">
          <a:solidFill>
            <a:srgbClr val="003300"/>
          </a:solidFill>
          <a:latin typeface="+mn-lt"/>
        </a:defRPr>
      </a:lvl6pPr>
      <a:lvl7pPr marL="3195638" indent="-254000" algn="l" defTabSz="1014413" rtl="0" eaLnBrk="0" fontAlgn="base" hangingPunct="0">
        <a:spcBef>
          <a:spcPct val="20000"/>
        </a:spcBef>
        <a:spcAft>
          <a:spcPct val="0"/>
        </a:spcAft>
        <a:buChar char="»"/>
        <a:defRPr sz="2000">
          <a:solidFill>
            <a:srgbClr val="003300"/>
          </a:solidFill>
          <a:latin typeface="+mn-lt"/>
        </a:defRPr>
      </a:lvl7pPr>
      <a:lvl8pPr marL="3652838" indent="-254000" algn="l" defTabSz="1014413" rtl="0" eaLnBrk="0" fontAlgn="base" hangingPunct="0">
        <a:spcBef>
          <a:spcPct val="20000"/>
        </a:spcBef>
        <a:spcAft>
          <a:spcPct val="0"/>
        </a:spcAft>
        <a:buChar char="»"/>
        <a:defRPr sz="2000">
          <a:solidFill>
            <a:srgbClr val="003300"/>
          </a:solidFill>
          <a:latin typeface="+mn-lt"/>
        </a:defRPr>
      </a:lvl8pPr>
      <a:lvl9pPr marL="4110038" indent="-254000" algn="l" defTabSz="1014413" rtl="0" eaLnBrk="0" fontAlgn="base" hangingPunct="0">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19" descr="PPP_SCARE_TXT_Ivy">
            <a:extLst>
              <a:ext uri="{FF2B5EF4-FFF2-40B4-BE49-F238E27FC236}">
                <a16:creationId xmlns:a16="http://schemas.microsoft.com/office/drawing/2014/main" id="{A7E05128-7C6C-4280-A504-487055BD99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7772400" cy="1008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334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14413" rtl="0" eaLnBrk="0" fontAlgn="base" hangingPunct="0">
        <a:spcBef>
          <a:spcPct val="0"/>
        </a:spcBef>
        <a:spcAft>
          <a:spcPct val="0"/>
        </a:spcAft>
        <a:defRPr sz="4000" b="1">
          <a:solidFill>
            <a:srgbClr val="003300"/>
          </a:solidFill>
          <a:latin typeface="+mj-lt"/>
          <a:ea typeface="+mj-ea"/>
          <a:cs typeface="+mj-cs"/>
        </a:defRPr>
      </a:lvl1pPr>
      <a:lvl2pPr algn="l" defTabSz="1014413" rtl="0" eaLnBrk="0" fontAlgn="base" hangingPunct="0">
        <a:spcBef>
          <a:spcPct val="0"/>
        </a:spcBef>
        <a:spcAft>
          <a:spcPct val="0"/>
        </a:spcAft>
        <a:defRPr sz="4000" b="1">
          <a:solidFill>
            <a:srgbClr val="003300"/>
          </a:solidFill>
          <a:latin typeface="Arial" pitchFamily="34" charset="0"/>
        </a:defRPr>
      </a:lvl2pPr>
      <a:lvl3pPr algn="l" defTabSz="1014413" rtl="0" eaLnBrk="0" fontAlgn="base" hangingPunct="0">
        <a:spcBef>
          <a:spcPct val="0"/>
        </a:spcBef>
        <a:spcAft>
          <a:spcPct val="0"/>
        </a:spcAft>
        <a:defRPr sz="4000" b="1">
          <a:solidFill>
            <a:srgbClr val="003300"/>
          </a:solidFill>
          <a:latin typeface="Arial" pitchFamily="34" charset="0"/>
        </a:defRPr>
      </a:lvl3pPr>
      <a:lvl4pPr algn="l" defTabSz="1014413" rtl="0" eaLnBrk="0" fontAlgn="base" hangingPunct="0">
        <a:spcBef>
          <a:spcPct val="0"/>
        </a:spcBef>
        <a:spcAft>
          <a:spcPct val="0"/>
        </a:spcAft>
        <a:defRPr sz="4000" b="1">
          <a:solidFill>
            <a:srgbClr val="003300"/>
          </a:solidFill>
          <a:latin typeface="Arial" pitchFamily="34" charset="0"/>
        </a:defRPr>
      </a:lvl4pPr>
      <a:lvl5pPr algn="l" defTabSz="1014413" rtl="0" eaLnBrk="0" fontAlgn="base" hangingPunct="0">
        <a:spcBef>
          <a:spcPct val="0"/>
        </a:spcBef>
        <a:spcAft>
          <a:spcPct val="0"/>
        </a:spcAft>
        <a:defRPr sz="4000" b="1">
          <a:solidFill>
            <a:srgbClr val="003300"/>
          </a:solidFill>
          <a:latin typeface="Arial" pitchFamily="34" charset="0"/>
        </a:defRPr>
      </a:lvl5pPr>
      <a:lvl6pPr marL="457200" algn="l" defTabSz="1014413" rtl="0" eaLnBrk="0" fontAlgn="base" hangingPunct="0">
        <a:spcBef>
          <a:spcPct val="0"/>
        </a:spcBef>
        <a:spcAft>
          <a:spcPct val="0"/>
        </a:spcAft>
        <a:defRPr sz="4000" b="1">
          <a:solidFill>
            <a:srgbClr val="003300"/>
          </a:solidFill>
          <a:latin typeface="Arial" pitchFamily="34" charset="0"/>
        </a:defRPr>
      </a:lvl6pPr>
      <a:lvl7pPr marL="914400" algn="l" defTabSz="1014413" rtl="0" eaLnBrk="0" fontAlgn="base" hangingPunct="0">
        <a:spcBef>
          <a:spcPct val="0"/>
        </a:spcBef>
        <a:spcAft>
          <a:spcPct val="0"/>
        </a:spcAft>
        <a:defRPr sz="4000" b="1">
          <a:solidFill>
            <a:srgbClr val="003300"/>
          </a:solidFill>
          <a:latin typeface="Arial" pitchFamily="34" charset="0"/>
        </a:defRPr>
      </a:lvl7pPr>
      <a:lvl8pPr marL="1371600" algn="l" defTabSz="1014413" rtl="0" eaLnBrk="0" fontAlgn="base" hangingPunct="0">
        <a:spcBef>
          <a:spcPct val="0"/>
        </a:spcBef>
        <a:spcAft>
          <a:spcPct val="0"/>
        </a:spcAft>
        <a:defRPr sz="4000" b="1">
          <a:solidFill>
            <a:srgbClr val="003300"/>
          </a:solidFill>
          <a:latin typeface="Arial" pitchFamily="34" charset="0"/>
        </a:defRPr>
      </a:lvl8pPr>
      <a:lvl9pPr marL="1828800" algn="l" defTabSz="1014413" rtl="0" eaLnBrk="0" fontAlgn="base" hangingPunct="0">
        <a:spcBef>
          <a:spcPct val="0"/>
        </a:spcBef>
        <a:spcAft>
          <a:spcPct val="0"/>
        </a:spcAft>
        <a:defRPr sz="4000" b="1">
          <a:solidFill>
            <a:srgbClr val="003300"/>
          </a:solidFill>
          <a:latin typeface="Arial" pitchFamily="34" charset="0"/>
        </a:defRPr>
      </a:lvl9pPr>
    </p:titleStyle>
    <p:bodyStyle>
      <a:lvl1pPr marL="379413" indent="-379413" algn="l" defTabSz="1014413" rtl="0" eaLnBrk="0" fontAlgn="base" hangingPunct="0">
        <a:spcBef>
          <a:spcPct val="20000"/>
        </a:spcBef>
        <a:spcAft>
          <a:spcPct val="0"/>
        </a:spcAft>
        <a:buChar char="•"/>
        <a:defRPr sz="2800">
          <a:solidFill>
            <a:srgbClr val="003300"/>
          </a:solidFill>
          <a:latin typeface="+mn-lt"/>
          <a:ea typeface="+mn-ea"/>
          <a:cs typeface="+mn-cs"/>
        </a:defRPr>
      </a:lvl1pPr>
      <a:lvl2pPr marL="823913" indent="-317500" algn="l" defTabSz="1014413" rtl="0" eaLnBrk="0" fontAlgn="base" hangingPunct="0">
        <a:spcBef>
          <a:spcPct val="20000"/>
        </a:spcBef>
        <a:spcAft>
          <a:spcPct val="0"/>
        </a:spcAft>
        <a:buChar char="–"/>
        <a:defRPr sz="2600">
          <a:solidFill>
            <a:srgbClr val="003300"/>
          </a:solidFill>
          <a:latin typeface="+mn-lt"/>
        </a:defRPr>
      </a:lvl2pPr>
      <a:lvl3pPr marL="1266825" indent="-252413" algn="l" defTabSz="1014413" rtl="0" eaLnBrk="0" fontAlgn="base" hangingPunct="0">
        <a:spcBef>
          <a:spcPct val="20000"/>
        </a:spcBef>
        <a:spcAft>
          <a:spcPct val="0"/>
        </a:spcAft>
        <a:buChar char="•"/>
        <a:defRPr sz="2400">
          <a:solidFill>
            <a:srgbClr val="003300"/>
          </a:solidFill>
          <a:latin typeface="+mn-lt"/>
        </a:defRPr>
      </a:lvl3pPr>
      <a:lvl4pPr marL="1773238" indent="-252413" algn="l" defTabSz="1014413" rtl="0" eaLnBrk="0" fontAlgn="base" hangingPunct="0">
        <a:spcBef>
          <a:spcPct val="20000"/>
        </a:spcBef>
        <a:spcAft>
          <a:spcPct val="0"/>
        </a:spcAft>
        <a:buChar char="–"/>
        <a:defRPr sz="2200">
          <a:solidFill>
            <a:srgbClr val="003300"/>
          </a:solidFill>
          <a:latin typeface="+mn-lt"/>
        </a:defRPr>
      </a:lvl4pPr>
      <a:lvl5pPr marL="2281238" indent="-254000" algn="l" defTabSz="1014413" rtl="0" eaLnBrk="0" fontAlgn="base" hangingPunct="0">
        <a:spcBef>
          <a:spcPct val="20000"/>
        </a:spcBef>
        <a:spcAft>
          <a:spcPct val="0"/>
        </a:spcAft>
        <a:buChar char="»"/>
        <a:defRPr sz="2000">
          <a:solidFill>
            <a:srgbClr val="003300"/>
          </a:solidFill>
          <a:latin typeface="+mn-lt"/>
        </a:defRPr>
      </a:lvl5pPr>
      <a:lvl6pPr marL="2738438" indent="-254000" algn="l" defTabSz="1014413" rtl="0" eaLnBrk="0" fontAlgn="base" hangingPunct="0">
        <a:spcBef>
          <a:spcPct val="20000"/>
        </a:spcBef>
        <a:spcAft>
          <a:spcPct val="0"/>
        </a:spcAft>
        <a:buChar char="»"/>
        <a:defRPr sz="2000">
          <a:solidFill>
            <a:srgbClr val="003300"/>
          </a:solidFill>
          <a:latin typeface="+mn-lt"/>
        </a:defRPr>
      </a:lvl6pPr>
      <a:lvl7pPr marL="3195638" indent="-254000" algn="l" defTabSz="1014413" rtl="0" eaLnBrk="0" fontAlgn="base" hangingPunct="0">
        <a:spcBef>
          <a:spcPct val="20000"/>
        </a:spcBef>
        <a:spcAft>
          <a:spcPct val="0"/>
        </a:spcAft>
        <a:buChar char="»"/>
        <a:defRPr sz="2000">
          <a:solidFill>
            <a:srgbClr val="003300"/>
          </a:solidFill>
          <a:latin typeface="+mn-lt"/>
        </a:defRPr>
      </a:lvl7pPr>
      <a:lvl8pPr marL="3652838" indent="-254000" algn="l" defTabSz="1014413" rtl="0" eaLnBrk="0" fontAlgn="base" hangingPunct="0">
        <a:spcBef>
          <a:spcPct val="20000"/>
        </a:spcBef>
        <a:spcAft>
          <a:spcPct val="0"/>
        </a:spcAft>
        <a:buChar char="»"/>
        <a:defRPr sz="2000">
          <a:solidFill>
            <a:srgbClr val="003300"/>
          </a:solidFill>
          <a:latin typeface="+mn-lt"/>
        </a:defRPr>
      </a:lvl8pPr>
      <a:lvl9pPr marL="4110038" indent="-254000" algn="l" defTabSz="1014413" rtl="0" eaLnBrk="0" fontAlgn="base" hangingPunct="0">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76FEE3F5-5244-4D39-AA56-8AEAE784353F}"/>
              </a:ext>
            </a:extLst>
          </p:cNvPr>
          <p:cNvSpPr txBox="1">
            <a:spLocks noChangeArrowheads="1"/>
          </p:cNvSpPr>
          <p:nvPr/>
        </p:nvSpPr>
        <p:spPr bwMode="auto">
          <a:xfrm>
            <a:off x="533400" y="4953000"/>
            <a:ext cx="7162800" cy="4278313"/>
          </a:xfrm>
          <a:prstGeom prst="rect">
            <a:avLst/>
          </a:prstGeom>
          <a:noFill/>
          <a:ln>
            <a:noFill/>
          </a:ln>
          <a:effectLst>
            <a:outerShdw dist="12700" dir="8100000" algn="ctr"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PERSONAL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PORTFOLIO</a:t>
            </a:r>
            <a:r>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C.B. Williams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8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pic>
        <p:nvPicPr>
          <p:cNvPr id="8195" name="Picture 3" descr="C:\Users\cbw\AppData\Local\Microsoft\Windows\Temporary Internet Files\Content.Outlook\2ZXC160A\PCRS logo png format.png">
            <a:extLst>
              <a:ext uri="{FF2B5EF4-FFF2-40B4-BE49-F238E27FC236}">
                <a16:creationId xmlns:a16="http://schemas.microsoft.com/office/drawing/2014/main" id="{556CAC78-2582-4DDA-ACE9-116E79553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19200"/>
            <a:ext cx="409257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C:\Users\cbw\AppData\Local\Microsoft\Windows\Temporary Internet Files\Content.Outlook\2ZXC160A\PCRS logo png format.png">
            <a:extLst>
              <a:ext uri="{FF2B5EF4-FFF2-40B4-BE49-F238E27FC236}">
                <a16:creationId xmlns:a16="http://schemas.microsoft.com/office/drawing/2014/main" id="{99C934DB-E8B1-45B3-A0E7-3CD33FC91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839200"/>
            <a:ext cx="2209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99164A03-2440-4A5A-87D3-E6B46217750B}"/>
              </a:ext>
            </a:extLst>
          </p:cNvPr>
          <p:cNvSpPr txBox="1">
            <a:spLocks noChangeArrowheads="1"/>
          </p:cNvSpPr>
          <p:nvPr/>
        </p:nvSpPr>
        <p:spPr bwMode="auto">
          <a:xfrm>
            <a:off x="1454150" y="838200"/>
            <a:ext cx="5784850"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Three Possible Pricing ‘Strategies’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"As Is" Pricing Strategy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The property is </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SOLD</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without benefit of any repair work paid for by the Seller that is either required or recommended in any inspection reports.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Buyer may have any and all inspections deemed necessary to satisfy themselves as to the condition of the property. These inspections will be paid for by the Home Buyer!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 Strategy such as this is used when the Seller is either in a Short Sale Situation, has little to no equity or no urgency to sell.</a:t>
            </a:r>
          </a:p>
        </p:txBody>
      </p:sp>
      <p:pic>
        <p:nvPicPr>
          <p:cNvPr id="17411" name="Picture 3" descr="C:\Users\cbw\AppData\Local\Microsoft\Windows\Temporary Internet Files\Content.Outlook\2ZXC160A\PCRS logo png format.png">
            <a:extLst>
              <a:ext uri="{FF2B5EF4-FFF2-40B4-BE49-F238E27FC236}">
                <a16:creationId xmlns:a16="http://schemas.microsoft.com/office/drawing/2014/main" id="{6E6993C3-5335-4959-A023-AC62E7E10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610600"/>
            <a:ext cx="24796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Users\cbw\AppData\Local\Microsoft\Windows\Temporary Internet Files\Content.Outlook\2ZXC160A\PCRS logo png format.png">
            <a:extLst>
              <a:ext uri="{FF2B5EF4-FFF2-40B4-BE49-F238E27FC236}">
                <a16:creationId xmlns:a16="http://schemas.microsoft.com/office/drawing/2014/main" id="{64D3F768-4B8B-4002-9751-B7D23793C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2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6837583-701A-454F-8627-2B29C5CD74D0}"/>
              </a:ext>
            </a:extLst>
          </p:cNvPr>
          <p:cNvSpPr txBox="1">
            <a:spLocks noChangeArrowheads="1"/>
          </p:cNvSpPr>
          <p:nvPr/>
        </p:nvSpPr>
        <p:spPr bwMode="auto">
          <a:xfrm>
            <a:off x="1295400" y="914400"/>
            <a:ext cx="6096000" cy="786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Another Pricing Strategy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Is the…</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“Quick Sale” Pricing Strategy</a:t>
            </a:r>
            <a:endParaRPr kumimoji="0" lang="en-US" altLang="en-US" sz="4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3013"/>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2788"/>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This strategy is almost always effective because when a property is priced at or below the current market, it will usually sell quickly. </a:t>
            </a:r>
          </a:p>
          <a:p>
            <a:pPr marL="0" marR="0" lvl="0" indent="0" algn="l" defTabSz="914400" rtl="0" eaLnBrk="0" fontAlgn="base" latinLnBrk="0" hangingPunct="0">
              <a:lnSpc>
                <a:spcPts val="2788"/>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2788"/>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This pricing strategy makes it much easier for me to get the attention of other agents in our area. As a result there are numerous showings. Which then generates one or more offers coming from agents that wait for properly priced homes to show to their BEST Clients. </a:t>
            </a:r>
          </a:p>
          <a:p>
            <a:pPr marL="0" marR="0" lvl="0" indent="0" algn="l" defTabSz="914400" rtl="0" eaLnBrk="0" fontAlgn="base" latinLnBrk="0" hangingPunct="0">
              <a:lnSpc>
                <a:spcPts val="2788"/>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2788"/>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This is, by far, the </a:t>
            </a: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most</a:t>
            </a: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effective strategy to get your  home </a:t>
            </a: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SOLD FAST </a:t>
            </a: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and for the </a:t>
            </a: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highest realistic price </a:t>
            </a: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market will bear.</a:t>
            </a:r>
          </a:p>
        </p:txBody>
      </p:sp>
      <p:pic>
        <p:nvPicPr>
          <p:cNvPr id="18435" name="Picture 3" descr="C:\Users\cbw\AppData\Local\Microsoft\Windows\Temporary Internet Files\Content.Outlook\2ZXC160A\PCRS logo png format.png">
            <a:extLst>
              <a:ext uri="{FF2B5EF4-FFF2-40B4-BE49-F238E27FC236}">
                <a16:creationId xmlns:a16="http://schemas.microsoft.com/office/drawing/2014/main" id="{6AB6773D-1DF3-4DE6-B87C-93205695B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2057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C:\Users\cbw\AppData\Local\Microsoft\Windows\Temporary Internet Files\Content.Outlook\2ZXC160A\PCRS logo png format.png">
            <a:extLst>
              <a:ext uri="{FF2B5EF4-FFF2-40B4-BE49-F238E27FC236}">
                <a16:creationId xmlns:a16="http://schemas.microsoft.com/office/drawing/2014/main" id="{D750FA96-64EC-4E53-8A32-3B40DBF74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8392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FECDF339-B490-4C6D-AB59-4059ACF2BB36}"/>
              </a:ext>
            </a:extLst>
          </p:cNvPr>
          <p:cNvSpPr txBox="1">
            <a:spLocks noChangeArrowheads="1"/>
          </p:cNvSpPr>
          <p:nvPr/>
        </p:nvSpPr>
        <p:spPr bwMode="auto">
          <a:xfrm>
            <a:off x="1187450" y="609600"/>
            <a:ext cx="6203950" cy="902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algn="ctr">
              <a:buFont typeface="Arial" panose="020B0604020202020204" pitchFamily="34" charset="0"/>
              <a:buNone/>
            </a:pPr>
            <a:r>
              <a:rPr lang="en-US" altLang="en-US" sz="3200" b="1"/>
              <a:t>And Still Another Pricing </a:t>
            </a:r>
          </a:p>
          <a:p>
            <a:pPr algn="ctr">
              <a:buFont typeface="Arial" panose="020B0604020202020204" pitchFamily="34" charset="0"/>
              <a:buNone/>
            </a:pPr>
            <a:r>
              <a:rPr lang="en-US" altLang="en-US" sz="3200" b="1"/>
              <a:t>Strategy is the</a:t>
            </a:r>
          </a:p>
          <a:p>
            <a:pPr algn="ctr">
              <a:buFont typeface="Arial" panose="020B0604020202020204" pitchFamily="34" charset="0"/>
              <a:buNone/>
            </a:pPr>
            <a:endParaRPr lang="en-US" altLang="en-US" sz="3200" b="1"/>
          </a:p>
          <a:p>
            <a:pPr algn="ctr">
              <a:buFont typeface="Arial" panose="020B0604020202020204" pitchFamily="34" charset="0"/>
              <a:buNone/>
            </a:pPr>
            <a:r>
              <a:rPr lang="en-US" altLang="en-US" sz="4000" b="1">
                <a:solidFill>
                  <a:srgbClr val="000000"/>
                </a:solidFill>
              </a:rPr>
              <a:t>"Traditional" Pricing Strategy </a:t>
            </a:r>
            <a:endParaRPr lang="en-US" altLang="en-US" sz="4000">
              <a:solidFill>
                <a:srgbClr val="000000"/>
              </a:solidFill>
            </a:endParaRPr>
          </a:p>
          <a:p>
            <a:pPr>
              <a:buFont typeface="Arial" panose="020B0604020202020204" pitchFamily="34" charset="0"/>
              <a:buNone/>
            </a:pPr>
            <a:r>
              <a:rPr lang="en-US" altLang="en-US" sz="2400" b="1">
                <a:solidFill>
                  <a:srgbClr val="000000"/>
                </a:solidFill>
              </a:rPr>
              <a:t>	</a:t>
            </a:r>
            <a:endParaRPr lang="en-US" altLang="en-US" sz="2400">
              <a:solidFill>
                <a:srgbClr val="000000"/>
              </a:solidFill>
            </a:endParaRPr>
          </a:p>
          <a:p>
            <a:pPr>
              <a:buFont typeface="Arial" panose="020B0604020202020204" pitchFamily="34" charset="0"/>
              <a:buNone/>
            </a:pPr>
            <a:r>
              <a:rPr lang="en-US" altLang="en-US" sz="2000">
                <a:solidFill>
                  <a:srgbClr val="000000"/>
                </a:solidFill>
              </a:rPr>
              <a:t>This strategy is called TRADITIONAL because it calls for doing all of the  standard activities that eventually lead to a sale on your home…</a:t>
            </a:r>
          </a:p>
          <a:p>
            <a:pPr>
              <a:buFont typeface="Arial" panose="020B0604020202020204" pitchFamily="34" charset="0"/>
              <a:buNone/>
            </a:pPr>
            <a:endParaRPr lang="en-US" altLang="en-US" sz="2000">
              <a:solidFill>
                <a:srgbClr val="000000"/>
              </a:solidFill>
            </a:endParaRPr>
          </a:p>
          <a:p>
            <a:pPr>
              <a:buFont typeface="Arial" panose="020B0604020202020204" pitchFamily="34" charset="0"/>
              <a:buNone/>
            </a:pPr>
            <a:r>
              <a:rPr lang="en-US" altLang="en-US" sz="2000">
                <a:solidFill>
                  <a:srgbClr val="000000"/>
                </a:solidFill>
              </a:rPr>
              <a:t>Such as obtaining the proper Inspections and completing all necessary repairs called for </a:t>
            </a:r>
            <a:r>
              <a:rPr lang="en-US" altLang="en-US" sz="2000" b="1" u="sng">
                <a:solidFill>
                  <a:srgbClr val="000000"/>
                </a:solidFill>
              </a:rPr>
              <a:t>before</a:t>
            </a:r>
            <a:r>
              <a:rPr lang="en-US" altLang="en-US" sz="2000">
                <a:solidFill>
                  <a:srgbClr val="000000"/>
                </a:solidFill>
              </a:rPr>
              <a:t> the home is placed on the general market, getting a Pre-Sale Appraisal etc…</a:t>
            </a:r>
          </a:p>
          <a:p>
            <a:pPr>
              <a:buFont typeface="Arial" panose="020B0604020202020204" pitchFamily="34" charset="0"/>
              <a:buNone/>
            </a:pPr>
            <a:endParaRPr lang="en-US" altLang="en-US" sz="2000">
              <a:solidFill>
                <a:srgbClr val="000000"/>
              </a:solidFill>
            </a:endParaRPr>
          </a:p>
          <a:p>
            <a:pPr>
              <a:buFont typeface="Arial" panose="020B0604020202020204" pitchFamily="34" charset="0"/>
              <a:buNone/>
            </a:pPr>
            <a:r>
              <a:rPr lang="en-US" altLang="en-US" sz="2000">
                <a:solidFill>
                  <a:srgbClr val="000000"/>
                </a:solidFill>
              </a:rPr>
              <a:t>The agent is following the series of actions called for in their marketing plan. Basically, by implementing numerous marketing activities designed to create a demand for someone to want to </a:t>
            </a:r>
            <a:r>
              <a:rPr lang="en-US" altLang="en-US" sz="2000" b="1">
                <a:solidFill>
                  <a:srgbClr val="000000"/>
                </a:solidFill>
              </a:rPr>
              <a:t>buy your home</a:t>
            </a:r>
            <a:r>
              <a:rPr lang="en-US" altLang="en-US" sz="2000">
                <a:solidFill>
                  <a:srgbClr val="000000"/>
                </a:solidFill>
              </a:rPr>
              <a:t>.</a:t>
            </a:r>
          </a:p>
          <a:p>
            <a:pPr>
              <a:buFont typeface="Arial" panose="020B0604020202020204" pitchFamily="34" charset="0"/>
              <a:buNone/>
            </a:pPr>
            <a:r>
              <a:rPr lang="en-US" altLang="en-US" sz="2000">
                <a:solidFill>
                  <a:srgbClr val="000000"/>
                </a:solidFill>
              </a:rPr>
              <a:t>	</a:t>
            </a:r>
          </a:p>
          <a:p>
            <a:pPr>
              <a:buFont typeface="Arial" panose="020B0604020202020204" pitchFamily="34" charset="0"/>
              <a:buNone/>
            </a:pPr>
            <a:r>
              <a:rPr lang="en-US" altLang="en-US" sz="2000">
                <a:solidFill>
                  <a:srgbClr val="000000"/>
                </a:solidFill>
              </a:rPr>
              <a:t>Note:  </a:t>
            </a:r>
            <a:r>
              <a:rPr lang="en-US" altLang="en-US" sz="2000" b="1">
                <a:solidFill>
                  <a:srgbClr val="000000"/>
                </a:solidFill>
              </a:rPr>
              <a:t>If you do not have an offer within 14-40 days,       the property is priced too high and is in need of a price enhancement.</a:t>
            </a:r>
            <a:r>
              <a:rPr lang="en-US" altLang="en-US" sz="2000">
                <a:solidFill>
                  <a:srgbClr val="000000"/>
                </a:solidFill>
              </a:rPr>
              <a:t>   </a:t>
            </a:r>
            <a:r>
              <a:rPr lang="en-US" altLang="en-US" sz="2000" i="1">
                <a:solidFill>
                  <a:srgbClr val="000000"/>
                </a:solidFill>
              </a:rPr>
              <a:t>It is essential that automatic price adjustments occur to maintain marketing momentum. Usually, a price adjustment of 5% to 10% at  the end of 14 days will result in a sale shortly thereafter.</a:t>
            </a:r>
          </a:p>
        </p:txBody>
      </p:sp>
      <p:pic>
        <p:nvPicPr>
          <p:cNvPr id="19459" name="Picture 3" descr="C:\Users\cbw\AppData\Local\Microsoft\Windows\Temporary Internet Files\Content.Outlook\2ZXC160A\PCRS logo png format.png">
            <a:extLst>
              <a:ext uri="{FF2B5EF4-FFF2-40B4-BE49-F238E27FC236}">
                <a16:creationId xmlns:a16="http://schemas.microsoft.com/office/drawing/2014/main" id="{E3D2351C-60D4-4C7A-8502-28E1C65FA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44">
            <a:extLst>
              <a:ext uri="{FF2B5EF4-FFF2-40B4-BE49-F238E27FC236}">
                <a16:creationId xmlns:a16="http://schemas.microsoft.com/office/drawing/2014/main" id="{3919DEA4-97C7-4F69-9339-9DF393DE097F}"/>
              </a:ext>
            </a:extLst>
          </p:cNvPr>
          <p:cNvSpPr>
            <a:spLocks noChangeArrowheads="1"/>
          </p:cNvSpPr>
          <p:nvPr/>
        </p:nvSpPr>
        <p:spPr bwMode="auto">
          <a:xfrm>
            <a:off x="1066800" y="381000"/>
            <a:ext cx="6553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Who Determines the Market Value of My Home?</a:t>
            </a:r>
          </a:p>
        </p:txBody>
      </p:sp>
      <p:sp>
        <p:nvSpPr>
          <p:cNvPr id="23555" name="Rectangle 1046">
            <a:extLst>
              <a:ext uri="{FF2B5EF4-FFF2-40B4-BE49-F238E27FC236}">
                <a16:creationId xmlns:a16="http://schemas.microsoft.com/office/drawing/2014/main" id="{C293BB1A-D2F4-4BF3-8085-0B3B0BA15A4F}"/>
              </a:ext>
            </a:extLst>
          </p:cNvPr>
          <p:cNvSpPr>
            <a:spLocks noChangeArrowheads="1"/>
          </p:cNvSpPr>
          <p:nvPr/>
        </p:nvSpPr>
        <p:spPr bwMode="auto">
          <a:xfrm>
            <a:off x="1176338" y="2133600"/>
            <a:ext cx="6062662" cy="738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The Real Market Value of Your Home is Determined When Someone Tells us What They are Willing to Pay For Your Home, You Decide to Accept that Price and Escrow Closes!</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That may sound odd I know but until this event happens the determining market value is really a matter of making an educated guess.</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Are You Kidding, You Guess?</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There are lot’s of opinions yet only one set of facts. We will examine the Facts of Record and together we will determine a </a:t>
            </a: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PRICING  STRATEGY </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designed to sell your home for the most NET.</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 One Can Tell me What my Home Will Sell For?</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Not really. Someone might tell you a figure but no one knows the market value of your home because it is not established until someone buys it for a specific price. That’s why we use facts of record to determine a </a:t>
            </a: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pricing strategy</a:t>
            </a: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t>
            </a:r>
          </a:p>
        </p:txBody>
      </p:sp>
      <p:pic>
        <p:nvPicPr>
          <p:cNvPr id="20484" name="Picture 3" descr="C:\Users\cbw\AppData\Local\Microsoft\Windows\Temporary Internet Files\Content.Outlook\2ZXC160A\PCRS logo png format.png">
            <a:extLst>
              <a:ext uri="{FF2B5EF4-FFF2-40B4-BE49-F238E27FC236}">
                <a16:creationId xmlns:a16="http://schemas.microsoft.com/office/drawing/2014/main" id="{8A6CB8F1-74E9-4D8B-8D7C-DECCB615C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par>
                          <p:cTn id="8" fill="hold" nodeType="afterGroup">
                            <p:stCondLst>
                              <p:cond delay="580"/>
                            </p:stCondLst>
                            <p:childTnLst>
                              <p:par>
                                <p:cTn id="9" presetID="10" presetClass="entr" presetSubtype="0" fill="hold" grpId="0" nodeType="afterEffect">
                                  <p:stCondLst>
                                    <p:cond delay="0"/>
                                  </p:stCondLst>
                                  <p:iterate type="wd">
                                    <p:tmPct val="2000"/>
                                  </p:iterate>
                                  <p:childTnLst>
                                    <p:set>
                                      <p:cBhvr>
                                        <p:cTn id="10" dur="1" fill="hold">
                                          <p:stCondLst>
                                            <p:cond delay="0"/>
                                          </p:stCondLst>
                                        </p:cTn>
                                        <p:tgtEl>
                                          <p:spTgt spid="23555"/>
                                        </p:tgtEl>
                                        <p:attrNameLst>
                                          <p:attrName>style.visibility</p:attrName>
                                        </p:attrNameLst>
                                      </p:cBhvr>
                                      <p:to>
                                        <p:strVal val="visible"/>
                                      </p:to>
                                    </p:set>
                                    <p:animEffect transition="in" filter="fade">
                                      <p:cBhvr>
                                        <p:cTn id="11"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CC2F9E2-5E2B-49D8-A9C2-5FF3A8A2BB71}"/>
              </a:ext>
            </a:extLst>
          </p:cNvPr>
          <p:cNvSpPr>
            <a:spLocks noChangeArrowheads="1"/>
          </p:cNvSpPr>
          <p:nvPr/>
        </p:nvSpPr>
        <p:spPr bwMode="auto">
          <a:xfrm>
            <a:off x="914400" y="228600"/>
            <a:ext cx="6324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How Do We Determine</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Which Pricing Strategy is            Best for Selling Our Home?</a:t>
            </a:r>
          </a:p>
        </p:txBody>
      </p:sp>
      <p:sp>
        <p:nvSpPr>
          <p:cNvPr id="24579" name="Rectangle 3">
            <a:extLst>
              <a:ext uri="{FF2B5EF4-FFF2-40B4-BE49-F238E27FC236}">
                <a16:creationId xmlns:a16="http://schemas.microsoft.com/office/drawing/2014/main" id="{5139DD0B-0EEC-4584-BA9C-5DB39E57E464}"/>
              </a:ext>
            </a:extLst>
          </p:cNvPr>
          <p:cNvSpPr>
            <a:spLocks noChangeArrowheads="1"/>
          </p:cNvSpPr>
          <p:nvPr/>
        </p:nvSpPr>
        <p:spPr bwMode="auto">
          <a:xfrm>
            <a:off x="1066800" y="2209800"/>
            <a:ext cx="6477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As I said before, there are lots of opinions but only one set of facts. Together, we will examine the facts of record to determine the most effective pricing strategy to obtain the maximum price possible for you.</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Our ‘Total Market Overview’ examines 3 things:</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 Similar Homes Recently Sold</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Tells us what buyers are willing to pay for this kind         of home, in this area, at this time.</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2. Similar Homes Now For Sale</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Tells us about our competition. Buyers will compare your home to these homes.</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3. Expired Listings</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Tells us what buyers are not willing to pay for this        kind of home, in this area, at this time.</a:t>
            </a:r>
          </a:p>
        </p:txBody>
      </p:sp>
      <p:pic>
        <p:nvPicPr>
          <p:cNvPr id="21508" name="Picture 3" descr="C:\Users\cbw\AppData\Local\Microsoft\Windows\Temporary Internet Files\Content.Outlook\2ZXC160A\PCRS logo png format.png">
            <a:extLst>
              <a:ext uri="{FF2B5EF4-FFF2-40B4-BE49-F238E27FC236}">
                <a16:creationId xmlns:a16="http://schemas.microsoft.com/office/drawing/2014/main" id="{89ED6631-E16C-4C76-90B9-8EFD12C0A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C:\Users\cbw\AppData\Local\Microsoft\Windows\Temporary Internet Files\Content.Outlook\2ZXC160A\PCRS logo png format.png">
            <a:extLst>
              <a:ext uri="{FF2B5EF4-FFF2-40B4-BE49-F238E27FC236}">
                <a16:creationId xmlns:a16="http://schemas.microsoft.com/office/drawing/2014/main" id="{3EFFDC53-6E22-40EA-A8FF-8058E10A7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89154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par>
                          <p:cTn id="8" fill="hold" nodeType="afterGroup">
                            <p:stCondLst>
                              <p:cond delay="630"/>
                            </p:stCondLst>
                            <p:childTnLst>
                              <p:par>
                                <p:cTn id="9" presetID="10" presetClass="entr" presetSubtype="0" fill="hold" grpId="0" nodeType="afterEffect">
                                  <p:stCondLst>
                                    <p:cond delay="0"/>
                                  </p:stCondLst>
                                  <p:iterate type="wd">
                                    <p:tmPct val="2000"/>
                                  </p:iterate>
                                  <p:childTnLst>
                                    <p:set>
                                      <p:cBhvr>
                                        <p:cTn id="10" dur="1" fill="hold">
                                          <p:stCondLst>
                                            <p:cond delay="0"/>
                                          </p:stCondLst>
                                        </p:cTn>
                                        <p:tgtEl>
                                          <p:spTgt spid="24579"/>
                                        </p:tgtEl>
                                        <p:attrNameLst>
                                          <p:attrName>style.visibility</p:attrName>
                                        </p:attrNameLst>
                                      </p:cBhvr>
                                      <p:to>
                                        <p:strVal val="visible"/>
                                      </p:to>
                                    </p:set>
                                    <p:animEffect transition="in" filter="fade">
                                      <p:cBhvr>
                                        <p:cTn id="11"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196D92C3-FF71-4D7F-9424-0E210AFDF195}"/>
              </a:ext>
            </a:extLst>
          </p:cNvPr>
          <p:cNvSpPr>
            <a:spLocks noChangeArrowheads="1"/>
          </p:cNvSpPr>
          <p:nvPr/>
        </p:nvSpPr>
        <p:spPr bwMode="auto">
          <a:xfrm>
            <a:off x="1304925" y="8610600"/>
            <a:ext cx="5495925" cy="1357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7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
        <p:nvSpPr>
          <p:cNvPr id="25603" name="Text Box 5">
            <a:extLst>
              <a:ext uri="{FF2B5EF4-FFF2-40B4-BE49-F238E27FC236}">
                <a16:creationId xmlns:a16="http://schemas.microsoft.com/office/drawing/2014/main" id="{50DA7D5F-6889-4B64-B4FD-ECAB13FF10CD}"/>
              </a:ext>
            </a:extLst>
          </p:cNvPr>
          <p:cNvSpPr txBox="1">
            <a:spLocks noChangeArrowheads="1"/>
          </p:cNvSpPr>
          <p:nvPr/>
        </p:nvSpPr>
        <p:spPr bwMode="auto">
          <a:xfrm>
            <a:off x="1381125" y="8431213"/>
            <a:ext cx="526732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765" tIns="203765" rIns="203765" bIns="203765">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Remember, Our Job Is To Sell      Your Home For The MOST NET, Not The Least!</a:t>
            </a:r>
          </a:p>
        </p:txBody>
      </p:sp>
      <p:sp>
        <p:nvSpPr>
          <p:cNvPr id="25604" name="Rectangle 2">
            <a:extLst>
              <a:ext uri="{FF2B5EF4-FFF2-40B4-BE49-F238E27FC236}">
                <a16:creationId xmlns:a16="http://schemas.microsoft.com/office/drawing/2014/main" id="{77F692B3-80BB-47FE-94D2-A8E6FE6D96C9}"/>
              </a:ext>
            </a:extLst>
          </p:cNvPr>
          <p:cNvSpPr>
            <a:spLocks noChangeArrowheads="1"/>
          </p:cNvSpPr>
          <p:nvPr/>
        </p:nvSpPr>
        <p:spPr bwMode="auto">
          <a:xfrm>
            <a:off x="847725" y="1295400"/>
            <a:ext cx="68484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tabLst>
                <a:tab pos="1481138" algn="l"/>
              </a:tabLst>
              <a:defRPr sz="2700">
                <a:solidFill>
                  <a:schemeClr val="tx1"/>
                </a:solidFill>
                <a:latin typeface="Times" panose="02020603050405020304" pitchFamily="18" charset="0"/>
                <a:cs typeface="Arial" panose="020B0604020202020204" pitchFamily="34" charset="0"/>
              </a:defRPr>
            </a:lvl1pPr>
            <a:lvl2pPr marL="742950" indent="-285750">
              <a:tabLst>
                <a:tab pos="1481138" algn="l"/>
              </a:tabLst>
              <a:defRPr sz="2700">
                <a:solidFill>
                  <a:schemeClr val="tx1"/>
                </a:solidFill>
                <a:latin typeface="Times" panose="02020603050405020304" pitchFamily="18" charset="0"/>
                <a:cs typeface="Arial" panose="020B0604020202020204" pitchFamily="34" charset="0"/>
              </a:defRPr>
            </a:lvl2pPr>
            <a:lvl3pPr marL="1143000" indent="-228600">
              <a:tabLst>
                <a:tab pos="1481138" algn="l"/>
              </a:tabLst>
              <a:defRPr sz="2700">
                <a:solidFill>
                  <a:schemeClr val="tx1"/>
                </a:solidFill>
                <a:latin typeface="Times" panose="02020603050405020304" pitchFamily="18" charset="0"/>
                <a:cs typeface="Arial" panose="020B0604020202020204" pitchFamily="34" charset="0"/>
              </a:defRPr>
            </a:lvl3pPr>
            <a:lvl4pPr marL="1600200" indent="-228600">
              <a:tabLst>
                <a:tab pos="1481138" algn="l"/>
              </a:tabLst>
              <a:defRPr sz="2700">
                <a:solidFill>
                  <a:schemeClr val="tx1"/>
                </a:solidFill>
                <a:latin typeface="Times" panose="02020603050405020304" pitchFamily="18" charset="0"/>
                <a:cs typeface="Arial" panose="020B0604020202020204" pitchFamily="34" charset="0"/>
              </a:defRPr>
            </a:lvl4pPr>
            <a:lvl5pPr marL="2057400" indent="-228600">
              <a:tabLst>
                <a:tab pos="1481138" algn="l"/>
              </a:tabLst>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481138" algn="l"/>
              </a:tabLs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481138" algn="l"/>
              </a:tabLs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481138" algn="l"/>
              </a:tabLs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481138" algn="l"/>
              </a:tabLs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ts val="4125"/>
              </a:lnSpc>
              <a:spcBef>
                <a:spcPct val="0"/>
              </a:spcBef>
              <a:spcAft>
                <a:spcPct val="0"/>
              </a:spcAft>
              <a:buClrTx/>
              <a:buSzTx/>
              <a:buFont typeface="Arial" panose="020B0604020202020204" pitchFamily="34" charset="0"/>
              <a:buNone/>
              <a:tabLst>
                <a:tab pos="1481138" algn="l"/>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of the Marketing of Your Home    is Accomplished Using a Pricing Strategy Based on Facts!</a:t>
            </a:r>
          </a:p>
        </p:txBody>
      </p:sp>
      <p:sp>
        <p:nvSpPr>
          <p:cNvPr id="25605" name="Rectangle 3">
            <a:extLst>
              <a:ext uri="{FF2B5EF4-FFF2-40B4-BE49-F238E27FC236}">
                <a16:creationId xmlns:a16="http://schemas.microsoft.com/office/drawing/2014/main" id="{546973EA-1A60-4E57-9933-3CD945B35168}"/>
              </a:ext>
            </a:extLst>
          </p:cNvPr>
          <p:cNvSpPr>
            <a:spLocks noChangeArrowheads="1"/>
          </p:cNvSpPr>
          <p:nvPr/>
        </p:nvSpPr>
        <p:spPr bwMode="auto">
          <a:xfrm>
            <a:off x="1304925" y="2971800"/>
            <a:ext cx="632460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 Getting Top Dollar for Your Home</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 ‘Total Market Overview’ will assist us in determining a pricing strategy that leads to a sale.</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2. Mobilizing the Agent Community</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Agents will want to show your home to their buyers since a proper pricing strategy was used.</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3. Buyers Are Anxious to See Your Home</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Many Agents have several buyers that are ready-to-buy. They are simply waiting for a new listing that is priced properly..</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4. TOTAL MARKETING OVERVIEW</a:t>
            </a:r>
          </a:p>
          <a:p>
            <a:pPr marL="0" marR="0" lvl="0" indent="0" algn="l" defTabSz="914400" rtl="0" eaLnBrk="0" fontAlgn="base" latinLnBrk="0" hangingPunct="0">
              <a:lnSpc>
                <a:spcPts val="2400"/>
              </a:lnSpc>
              <a:spcBef>
                <a:spcPct val="50000"/>
              </a:spcBef>
              <a:spcAft>
                <a:spcPct val="0"/>
              </a:spcAft>
              <a:buClrTx/>
              <a:buSzTx/>
              <a:buFont typeface="Arial" panose="020B0604020202020204" pitchFamily="34" charset="0"/>
              <a:buNone/>
              <a:tabLst/>
              <a:defRPr/>
            </a:pPr>
            <a:r>
              <a:rPr kumimoji="0" lang="en-US" alt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Using the Total Market Overview allows us to position your home to maximize our professional marketing strategies..</a:t>
            </a:r>
          </a:p>
        </p:txBody>
      </p:sp>
      <p:grpSp>
        <p:nvGrpSpPr>
          <p:cNvPr id="2" name="Group 6">
            <a:extLst>
              <a:ext uri="{FF2B5EF4-FFF2-40B4-BE49-F238E27FC236}">
                <a16:creationId xmlns:a16="http://schemas.microsoft.com/office/drawing/2014/main" id="{BE60EBD6-0EEA-4E33-B86D-6C232E3D6990}"/>
              </a:ext>
            </a:extLst>
          </p:cNvPr>
          <p:cNvGrpSpPr>
            <a:grpSpLocks/>
          </p:cNvGrpSpPr>
          <p:nvPr/>
        </p:nvGrpSpPr>
        <p:grpSpPr bwMode="auto">
          <a:xfrm>
            <a:off x="3014663" y="228600"/>
            <a:ext cx="2533650" cy="1660525"/>
            <a:chOff x="0" y="0"/>
            <a:chExt cx="2024798" cy="1260168"/>
          </a:xfrm>
        </p:grpSpPr>
        <p:grpSp>
          <p:nvGrpSpPr>
            <p:cNvPr id="22536" name="Group 7">
              <a:extLst>
                <a:ext uri="{FF2B5EF4-FFF2-40B4-BE49-F238E27FC236}">
                  <a16:creationId xmlns:a16="http://schemas.microsoft.com/office/drawing/2014/main" id="{8BA366D8-7E24-4327-A0CE-830C86749AC2}"/>
                </a:ext>
              </a:extLst>
            </p:cNvPr>
            <p:cNvGrpSpPr>
              <a:grpSpLocks/>
            </p:cNvGrpSpPr>
            <p:nvPr/>
          </p:nvGrpSpPr>
          <p:grpSpPr bwMode="auto">
            <a:xfrm>
              <a:off x="0" y="0"/>
              <a:ext cx="1472206" cy="1260168"/>
              <a:chOff x="0" y="0"/>
              <a:chExt cx="1145628" cy="980626"/>
            </a:xfrm>
          </p:grpSpPr>
          <p:pic>
            <p:nvPicPr>
              <p:cNvPr id="22538" name="Picture 7">
                <a:extLst>
                  <a:ext uri="{FF2B5EF4-FFF2-40B4-BE49-F238E27FC236}">
                    <a16:creationId xmlns:a16="http://schemas.microsoft.com/office/drawing/2014/main" id="{9BE8C2DF-258B-42AF-8193-133626B302B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03"/>
                <a:ext cx="609600" cy="96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8">
                <a:extLst>
                  <a:ext uri="{FF2B5EF4-FFF2-40B4-BE49-F238E27FC236}">
                    <a16:creationId xmlns:a16="http://schemas.microsoft.com/office/drawing/2014/main" id="{3695C144-68B9-4A79-8314-CE4AAE6F0B4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0"/>
                <a:ext cx="688429" cy="9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7" name="Picture 9">
              <a:extLst>
                <a:ext uri="{FF2B5EF4-FFF2-40B4-BE49-F238E27FC236}">
                  <a16:creationId xmlns:a16="http://schemas.microsoft.com/office/drawing/2014/main" id="{05481BE2-DCFB-46DA-AEB7-946C5107D6A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98" y="34159"/>
              <a:ext cx="681700" cy="10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5" name="Picture 3" descr="C:\Users\cbw\AppData\Local\Microsoft\Windows\Temporary Internet Files\Content.Outlook\2ZXC160A\PCRS logo png format.png">
            <a:extLst>
              <a:ext uri="{FF2B5EF4-FFF2-40B4-BE49-F238E27FC236}">
                <a16:creationId xmlns:a16="http://schemas.microsoft.com/office/drawing/2014/main" id="{C2CAC6DE-CC36-4B86-B6BA-0165ED7FE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iterate type="wd">
                                    <p:tmPct val="2000"/>
                                  </p:iterate>
                                  <p:childTnLst>
                                    <p:set>
                                      <p:cBhvr>
                                        <p:cTn id="12" dur="1" fill="hold">
                                          <p:stCondLst>
                                            <p:cond delay="0"/>
                                          </p:stCondLst>
                                        </p:cTn>
                                        <p:tgtEl>
                                          <p:spTgt spid="25604"/>
                                        </p:tgtEl>
                                        <p:attrNameLst>
                                          <p:attrName>style.visibility</p:attrName>
                                        </p:attrNameLst>
                                      </p:cBhvr>
                                      <p:to>
                                        <p:strVal val="visible"/>
                                      </p:to>
                                    </p:set>
                                    <p:animEffect transition="in" filter="fade">
                                      <p:cBhvr>
                                        <p:cTn id="13" dur="500"/>
                                        <p:tgtEl>
                                          <p:spTgt spid="25604"/>
                                        </p:tgtEl>
                                      </p:cBhvr>
                                    </p:animEffect>
                                  </p:childTnLst>
                                </p:cTn>
                              </p:par>
                            </p:childTnLst>
                          </p:cTn>
                        </p:par>
                        <p:par>
                          <p:cTn id="14" fill="hold" nodeType="afterGroup">
                            <p:stCondLst>
                              <p:cond delay="1150"/>
                            </p:stCondLst>
                            <p:childTnLst>
                              <p:par>
                                <p:cTn id="15" presetID="10" presetClass="entr" presetSubtype="0" fill="hold" grpId="0" nodeType="afterEffect">
                                  <p:stCondLst>
                                    <p:cond delay="0"/>
                                  </p:stCondLst>
                                  <p:iterate type="wd">
                                    <p:tmPct val="2000"/>
                                  </p:iterate>
                                  <p:childTnLst>
                                    <p:set>
                                      <p:cBhvr>
                                        <p:cTn id="16" dur="1" fill="hold">
                                          <p:stCondLst>
                                            <p:cond delay="0"/>
                                          </p:stCondLst>
                                        </p:cTn>
                                        <p:tgtEl>
                                          <p:spTgt spid="25605"/>
                                        </p:tgtEl>
                                        <p:attrNameLst>
                                          <p:attrName>style.visibility</p:attrName>
                                        </p:attrNameLst>
                                      </p:cBhvr>
                                      <p:to>
                                        <p:strVal val="visible"/>
                                      </p:to>
                                    </p:set>
                                    <p:animEffect transition="in" filter="fade">
                                      <p:cBhvr>
                                        <p:cTn id="17" dur="500"/>
                                        <p:tgtEl>
                                          <p:spTgt spid="25605"/>
                                        </p:tgtEl>
                                      </p:cBhvr>
                                    </p:animEffect>
                                  </p:childTnLst>
                                </p:cTn>
                              </p:par>
                            </p:childTnLst>
                          </p:cTn>
                        </p:par>
                        <p:par>
                          <p:cTn id="18" fill="hold" nodeType="afterGroup">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25602"/>
                                        </p:tgtEl>
                                        <p:attrNameLst>
                                          <p:attrName>style.visibility</p:attrName>
                                        </p:attrNameLst>
                                      </p:cBhvr>
                                      <p:to>
                                        <p:strVal val="visible"/>
                                      </p:to>
                                    </p:set>
                                    <p:animEffect transition="in" filter="fade">
                                      <p:cBhvr>
                                        <p:cTn id="21" dur="500"/>
                                        <p:tgtEl>
                                          <p:spTgt spid="25602"/>
                                        </p:tgtEl>
                                      </p:cBhvr>
                                    </p:animEffect>
                                  </p:childTnLst>
                                </p:cTn>
                              </p:par>
                            </p:childTnLst>
                          </p:cTn>
                        </p:par>
                        <p:par>
                          <p:cTn id="22" fill="hold" nodeType="afterGroup">
                            <p:stCondLst>
                              <p:cond delay="3200"/>
                            </p:stCondLst>
                            <p:childTnLst>
                              <p:par>
                                <p:cTn id="23" presetID="10" presetClass="entr" presetSubtype="0" fill="hold" grpId="0" nodeType="afterEffect">
                                  <p:stCondLst>
                                    <p:cond delay="0"/>
                                  </p:stCondLst>
                                  <p:iterate type="wd">
                                    <p:tmPct val="2000"/>
                                  </p:iterate>
                                  <p:childTnLst>
                                    <p:set>
                                      <p:cBhvr>
                                        <p:cTn id="24" dur="1" fill="hold">
                                          <p:stCondLst>
                                            <p:cond delay="0"/>
                                          </p:stCondLst>
                                        </p:cTn>
                                        <p:tgtEl>
                                          <p:spTgt spid="25603"/>
                                        </p:tgtEl>
                                        <p:attrNameLst>
                                          <p:attrName>style.visibility</p:attrName>
                                        </p:attrNameLst>
                                      </p:cBhvr>
                                      <p:to>
                                        <p:strVal val="visible"/>
                                      </p:to>
                                    </p:set>
                                    <p:animEffect transition="in" filter="fade">
                                      <p:cBhvr>
                                        <p:cTn id="25"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autoUpdateAnimBg="0"/>
      <p:bldP spid="25604" grpId="0" autoUpdateAnimBg="0"/>
      <p:bldP spid="2560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7E12E10-443F-47D8-AD9C-F89A362EC628}"/>
              </a:ext>
            </a:extLst>
          </p:cNvPr>
          <p:cNvGrpSpPr>
            <a:grpSpLocks/>
          </p:cNvGrpSpPr>
          <p:nvPr/>
        </p:nvGrpSpPr>
        <p:grpSpPr bwMode="auto">
          <a:xfrm>
            <a:off x="3438525" y="5102225"/>
            <a:ext cx="3627438" cy="4144963"/>
            <a:chOff x="0" y="0"/>
            <a:chExt cx="2285" cy="2611"/>
          </a:xfrm>
        </p:grpSpPr>
        <p:pic>
          <p:nvPicPr>
            <p:cNvPr id="23557" name="Rectangle 1">
              <a:extLst>
                <a:ext uri="{FF2B5EF4-FFF2-40B4-BE49-F238E27FC236}">
                  <a16:creationId xmlns:a16="http://schemas.microsoft.com/office/drawing/2014/main" id="{6C08D340-8ABA-447B-BDB4-F0AB943D3E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5" cy="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4">
              <a:extLst>
                <a:ext uri="{FF2B5EF4-FFF2-40B4-BE49-F238E27FC236}">
                  <a16:creationId xmlns:a16="http://schemas.microsoft.com/office/drawing/2014/main" id="{21099165-8512-40A8-99BA-F6A1B7AC9533}"/>
                </a:ext>
              </a:extLst>
            </p:cNvPr>
            <p:cNvSpPr txBox="1">
              <a:spLocks noChangeArrowheads="1"/>
            </p:cNvSpPr>
            <p:nvPr/>
          </p:nvSpPr>
          <p:spPr bwMode="auto">
            <a:xfrm>
              <a:off x="42" y="18"/>
              <a:ext cx="2200" cy="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700" b="0" i="0" u="none" strike="noStrike" kern="1200" cap="none" spc="0" normalizeH="0" baseline="0" noProof="0">
                <a:ln>
                  <a:noFill/>
                </a:ln>
                <a:solidFill>
                  <a:srgbClr val="C0C0C0"/>
                </a:solidFill>
                <a:effectLst/>
                <a:uLnTx/>
                <a:uFillTx/>
                <a:latin typeface="Arial" panose="020B0604020202020204" pitchFamily="34" charset="0"/>
                <a:ea typeface="+mn-ea"/>
                <a:cs typeface="Arial" panose="020B0604020202020204" pitchFamily="34" charset="0"/>
              </a:endParaRPr>
            </a:p>
          </p:txBody>
        </p:sp>
      </p:grpSp>
      <p:sp>
        <p:nvSpPr>
          <p:cNvPr id="26629" name="Text Box 2">
            <a:extLst>
              <a:ext uri="{FF2B5EF4-FFF2-40B4-BE49-F238E27FC236}">
                <a16:creationId xmlns:a16="http://schemas.microsoft.com/office/drawing/2014/main" id="{61199B6F-EEB7-430E-B174-014F725C0B1D}"/>
              </a:ext>
            </a:extLst>
          </p:cNvPr>
          <p:cNvSpPr txBox="1">
            <a:spLocks noChangeArrowheads="1"/>
          </p:cNvSpPr>
          <p:nvPr/>
        </p:nvSpPr>
        <p:spPr bwMode="auto">
          <a:xfrm>
            <a:off x="976313" y="1143000"/>
            <a:ext cx="6796087" cy="87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THINKING ABOUT SELLING?</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Prior to meeting with me, please fill out this quick survey. Tell me what concerns you most about selling your home and hiring a real estate agent.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That way when we meet  we will discuss only those things that are </a:t>
            </a: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MOST IMPORTANT</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to you. Our meeting  will take about 20-25 minutes unless you have more questions.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WHAT  ARE YOU CONCERNED  ABOUT?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NOT CONCERNED	     VERY CONCERNED</a:t>
            </a:r>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LENGTHY  LISTING PERIOD?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NET?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BROKER COMMISSION?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INCONVENIENCE?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ADVERTISING?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OPEN HOUSES?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WRONG AGENT?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INTERNET?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PRICING STRATEGY?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MARKETING SYSTEM?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SECURITY?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TIME IT TAKES TO SELL?	1	2	3	4</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CLOSING ESCROW?		1                     2	3	4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Home Work Page</a:t>
            </a:r>
          </a:p>
        </p:txBody>
      </p:sp>
      <p:pic>
        <p:nvPicPr>
          <p:cNvPr id="23556" name="Picture 6" descr="C:\Users\cbw\AppData\Local\Microsoft\Windows\Temporary Internet Files\Content.Outlook\2ZXC160A\PCRS logo png format.png">
            <a:extLst>
              <a:ext uri="{FF2B5EF4-FFF2-40B4-BE49-F238E27FC236}">
                <a16:creationId xmlns:a16="http://schemas.microsoft.com/office/drawing/2014/main" id="{4253BFFC-E4AD-4A16-BBE6-E3B1D63D5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95250"/>
            <a:ext cx="23161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26629">
                                            <p:txEl>
                                              <p:pRg st="0" end="0"/>
                                            </p:txEl>
                                          </p:spTgt>
                                        </p:tgtEl>
                                        <p:attrNameLst>
                                          <p:attrName>style.visibility</p:attrName>
                                        </p:attrNameLst>
                                      </p:cBhvr>
                                      <p:to>
                                        <p:strVal val="visible"/>
                                      </p:to>
                                    </p:set>
                                    <p:animEffect transition="in" filter="fade">
                                      <p:cBhvr>
                                        <p:cTn id="10" dur="500"/>
                                        <p:tgtEl>
                                          <p:spTgt spid="26629">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6629">
                                            <p:txEl>
                                              <p:pRg st="3" end="3"/>
                                            </p:txEl>
                                          </p:spTgt>
                                        </p:tgtEl>
                                        <p:attrNameLst>
                                          <p:attrName>style.visibility</p:attrName>
                                        </p:attrNameLst>
                                      </p:cBhvr>
                                      <p:to>
                                        <p:strVal val="visible"/>
                                      </p:to>
                                    </p:set>
                                    <p:animEffect transition="in" filter="fade">
                                      <p:cBhvr>
                                        <p:cTn id="13" dur="500"/>
                                        <p:tgtEl>
                                          <p:spTgt spid="26629">
                                            <p:txEl>
                                              <p:pRg st="3" end="3"/>
                                            </p:txEl>
                                          </p:spTgt>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26629">
                                            <p:txEl>
                                              <p:pRg st="5" end="5"/>
                                            </p:txEl>
                                          </p:spTgt>
                                        </p:tgtEl>
                                        <p:attrNameLst>
                                          <p:attrName>style.visibility</p:attrName>
                                        </p:attrNameLst>
                                      </p:cBhvr>
                                      <p:to>
                                        <p:strVal val="visible"/>
                                      </p:to>
                                    </p:set>
                                    <p:animEffect transition="in" filter="fade">
                                      <p:cBhvr>
                                        <p:cTn id="17" dur="500"/>
                                        <p:tgtEl>
                                          <p:spTgt spid="26629">
                                            <p:txEl>
                                              <p:pRg st="5" end="5"/>
                                            </p:txEl>
                                          </p:spTgt>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26629">
                                            <p:txEl>
                                              <p:pRg st="7" end="7"/>
                                            </p:txEl>
                                          </p:spTgt>
                                        </p:tgtEl>
                                        <p:attrNameLst>
                                          <p:attrName>style.visibility</p:attrName>
                                        </p:attrNameLst>
                                      </p:cBhvr>
                                      <p:to>
                                        <p:strVal val="visible"/>
                                      </p:to>
                                    </p:set>
                                    <p:animEffect transition="in" filter="fade">
                                      <p:cBhvr>
                                        <p:cTn id="21" dur="500"/>
                                        <p:tgtEl>
                                          <p:spTgt spid="26629">
                                            <p:txEl>
                                              <p:pRg st="7" end="7"/>
                                            </p:txEl>
                                          </p:spTgt>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26629">
                                            <p:txEl>
                                              <p:pRg st="10" end="10"/>
                                            </p:txEl>
                                          </p:spTgt>
                                        </p:tgtEl>
                                        <p:attrNameLst>
                                          <p:attrName>style.visibility</p:attrName>
                                        </p:attrNameLst>
                                      </p:cBhvr>
                                      <p:to>
                                        <p:strVal val="visible"/>
                                      </p:to>
                                    </p:set>
                                    <p:animEffect transition="in" filter="fade">
                                      <p:cBhvr>
                                        <p:cTn id="25" dur="500"/>
                                        <p:tgtEl>
                                          <p:spTgt spid="26629">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6629">
                                            <p:txEl>
                                              <p:pRg st="12" end="12"/>
                                            </p:txEl>
                                          </p:spTgt>
                                        </p:tgtEl>
                                        <p:attrNameLst>
                                          <p:attrName>style.visibility</p:attrName>
                                        </p:attrNameLst>
                                      </p:cBhvr>
                                      <p:to>
                                        <p:strVal val="visible"/>
                                      </p:to>
                                    </p:set>
                                    <p:animEffect transition="in" filter="fade">
                                      <p:cBhvr>
                                        <p:cTn id="28" dur="500"/>
                                        <p:tgtEl>
                                          <p:spTgt spid="26629">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6629">
                                            <p:txEl>
                                              <p:pRg st="13" end="13"/>
                                            </p:txEl>
                                          </p:spTgt>
                                        </p:tgtEl>
                                        <p:attrNameLst>
                                          <p:attrName>style.visibility</p:attrName>
                                        </p:attrNameLst>
                                      </p:cBhvr>
                                      <p:to>
                                        <p:strVal val="visible"/>
                                      </p:to>
                                    </p:set>
                                    <p:animEffect transition="in" filter="fade">
                                      <p:cBhvr>
                                        <p:cTn id="31" dur="100"/>
                                        <p:tgtEl>
                                          <p:spTgt spid="26629">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6629">
                                            <p:txEl>
                                              <p:pRg st="14" end="14"/>
                                            </p:txEl>
                                          </p:spTgt>
                                        </p:tgtEl>
                                        <p:attrNameLst>
                                          <p:attrName>style.visibility</p:attrName>
                                        </p:attrNameLst>
                                      </p:cBhvr>
                                      <p:to>
                                        <p:strVal val="visible"/>
                                      </p:to>
                                    </p:set>
                                    <p:animEffect transition="in" filter="fade">
                                      <p:cBhvr>
                                        <p:cTn id="34" dur="500"/>
                                        <p:tgtEl>
                                          <p:spTgt spid="26629">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6629">
                                            <p:txEl>
                                              <p:pRg st="15" end="15"/>
                                            </p:txEl>
                                          </p:spTgt>
                                        </p:tgtEl>
                                        <p:attrNameLst>
                                          <p:attrName>style.visibility</p:attrName>
                                        </p:attrNameLst>
                                      </p:cBhvr>
                                      <p:to>
                                        <p:strVal val="visible"/>
                                      </p:to>
                                    </p:set>
                                    <p:animEffect transition="in" filter="fade">
                                      <p:cBhvr>
                                        <p:cTn id="37" dur="500"/>
                                        <p:tgtEl>
                                          <p:spTgt spid="26629">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6629">
                                            <p:txEl>
                                              <p:pRg st="16" end="16"/>
                                            </p:txEl>
                                          </p:spTgt>
                                        </p:tgtEl>
                                        <p:attrNameLst>
                                          <p:attrName>style.visibility</p:attrName>
                                        </p:attrNameLst>
                                      </p:cBhvr>
                                      <p:to>
                                        <p:strVal val="visible"/>
                                      </p:to>
                                    </p:set>
                                    <p:animEffect transition="in" filter="fade">
                                      <p:cBhvr>
                                        <p:cTn id="40" dur="500"/>
                                        <p:tgtEl>
                                          <p:spTgt spid="26629">
                                            <p:txEl>
                                              <p:pRg st="16" end="1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6629">
                                            <p:txEl>
                                              <p:pRg st="17" end="17"/>
                                            </p:txEl>
                                          </p:spTgt>
                                        </p:tgtEl>
                                        <p:attrNameLst>
                                          <p:attrName>style.visibility</p:attrName>
                                        </p:attrNameLst>
                                      </p:cBhvr>
                                      <p:to>
                                        <p:strVal val="visible"/>
                                      </p:to>
                                    </p:set>
                                    <p:animEffect transition="in" filter="fade">
                                      <p:cBhvr>
                                        <p:cTn id="43" dur="500"/>
                                        <p:tgtEl>
                                          <p:spTgt spid="26629">
                                            <p:txEl>
                                              <p:pRg st="17" end="1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6629">
                                            <p:txEl>
                                              <p:pRg st="18" end="18"/>
                                            </p:txEl>
                                          </p:spTgt>
                                        </p:tgtEl>
                                        <p:attrNameLst>
                                          <p:attrName>style.visibility</p:attrName>
                                        </p:attrNameLst>
                                      </p:cBhvr>
                                      <p:to>
                                        <p:strVal val="visible"/>
                                      </p:to>
                                    </p:set>
                                    <p:animEffect transition="in" filter="fade">
                                      <p:cBhvr>
                                        <p:cTn id="46" dur="500"/>
                                        <p:tgtEl>
                                          <p:spTgt spid="26629">
                                            <p:txEl>
                                              <p:pRg st="18" end="1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6629">
                                            <p:txEl>
                                              <p:pRg st="19" end="19"/>
                                            </p:txEl>
                                          </p:spTgt>
                                        </p:tgtEl>
                                        <p:attrNameLst>
                                          <p:attrName>style.visibility</p:attrName>
                                        </p:attrNameLst>
                                      </p:cBhvr>
                                      <p:to>
                                        <p:strVal val="visible"/>
                                      </p:to>
                                    </p:set>
                                    <p:animEffect transition="in" filter="fade">
                                      <p:cBhvr>
                                        <p:cTn id="49" dur="500"/>
                                        <p:tgtEl>
                                          <p:spTgt spid="26629">
                                            <p:txEl>
                                              <p:pRg st="19" end="1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6629">
                                            <p:txEl>
                                              <p:pRg st="20" end="20"/>
                                            </p:txEl>
                                          </p:spTgt>
                                        </p:tgtEl>
                                        <p:attrNameLst>
                                          <p:attrName>style.visibility</p:attrName>
                                        </p:attrNameLst>
                                      </p:cBhvr>
                                      <p:to>
                                        <p:strVal val="visible"/>
                                      </p:to>
                                    </p:set>
                                    <p:animEffect transition="in" filter="fade">
                                      <p:cBhvr>
                                        <p:cTn id="52" dur="500"/>
                                        <p:tgtEl>
                                          <p:spTgt spid="26629">
                                            <p:txEl>
                                              <p:pRg st="20" end="2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6629">
                                            <p:txEl>
                                              <p:pRg st="21" end="21"/>
                                            </p:txEl>
                                          </p:spTgt>
                                        </p:tgtEl>
                                        <p:attrNameLst>
                                          <p:attrName>style.visibility</p:attrName>
                                        </p:attrNameLst>
                                      </p:cBhvr>
                                      <p:to>
                                        <p:strVal val="visible"/>
                                      </p:to>
                                    </p:set>
                                    <p:animEffect transition="in" filter="fade">
                                      <p:cBhvr>
                                        <p:cTn id="55" dur="500"/>
                                        <p:tgtEl>
                                          <p:spTgt spid="26629">
                                            <p:txEl>
                                              <p:pRg st="21" end="2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6629">
                                            <p:txEl>
                                              <p:pRg st="22" end="22"/>
                                            </p:txEl>
                                          </p:spTgt>
                                        </p:tgtEl>
                                        <p:attrNameLst>
                                          <p:attrName>style.visibility</p:attrName>
                                        </p:attrNameLst>
                                      </p:cBhvr>
                                      <p:to>
                                        <p:strVal val="visible"/>
                                      </p:to>
                                    </p:set>
                                    <p:animEffect transition="in" filter="fade">
                                      <p:cBhvr>
                                        <p:cTn id="58" dur="500"/>
                                        <p:tgtEl>
                                          <p:spTgt spid="26629">
                                            <p:txEl>
                                              <p:pRg st="22" end="2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6629">
                                            <p:txEl>
                                              <p:pRg st="23" end="23"/>
                                            </p:txEl>
                                          </p:spTgt>
                                        </p:tgtEl>
                                        <p:attrNameLst>
                                          <p:attrName>style.visibility</p:attrName>
                                        </p:attrNameLst>
                                      </p:cBhvr>
                                      <p:to>
                                        <p:strVal val="visible"/>
                                      </p:to>
                                    </p:set>
                                    <p:animEffect transition="in" filter="fade">
                                      <p:cBhvr>
                                        <p:cTn id="61" dur="500"/>
                                        <p:tgtEl>
                                          <p:spTgt spid="26629">
                                            <p:txEl>
                                              <p:pRg st="23" end="2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6629">
                                            <p:txEl>
                                              <p:pRg st="24" end="24"/>
                                            </p:txEl>
                                          </p:spTgt>
                                        </p:tgtEl>
                                        <p:attrNameLst>
                                          <p:attrName>style.visibility</p:attrName>
                                        </p:attrNameLst>
                                      </p:cBhvr>
                                      <p:to>
                                        <p:strVal val="visible"/>
                                      </p:to>
                                    </p:set>
                                    <p:animEffect transition="in" filter="fade">
                                      <p:cBhvr>
                                        <p:cTn id="64" dur="500"/>
                                        <p:tgtEl>
                                          <p:spTgt spid="26629">
                                            <p:txEl>
                                              <p:pRg st="24" end="24"/>
                                            </p:txEl>
                                          </p:spTgt>
                                        </p:tgtEl>
                                      </p:cBhvr>
                                    </p:animEffect>
                                  </p:childTnLst>
                                </p:cTn>
                              </p:par>
                            </p:childTnLst>
                          </p:cTn>
                        </p:par>
                        <p:par>
                          <p:cTn id="65" fill="hold" nodeType="afterGroup">
                            <p:stCondLst>
                              <p:cond delay="3000"/>
                            </p:stCondLst>
                            <p:childTnLst>
                              <p:par>
                                <p:cTn id="66" presetID="10" presetClass="entr" presetSubtype="0" fill="hold" nodeType="afterEffect">
                                  <p:stCondLst>
                                    <p:cond delay="0"/>
                                  </p:stCondLst>
                                  <p:childTnLst>
                                    <p:set>
                                      <p:cBhvr>
                                        <p:cTn id="67" dur="1" fill="hold">
                                          <p:stCondLst>
                                            <p:cond delay="0"/>
                                          </p:stCondLst>
                                        </p:cTn>
                                        <p:tgtEl>
                                          <p:spTgt spid="26629">
                                            <p:txEl>
                                              <p:pRg st="26" end="26"/>
                                            </p:txEl>
                                          </p:spTgt>
                                        </p:tgtEl>
                                        <p:attrNameLst>
                                          <p:attrName>style.visibility</p:attrName>
                                        </p:attrNameLst>
                                      </p:cBhvr>
                                      <p:to>
                                        <p:strVal val="visible"/>
                                      </p:to>
                                    </p:set>
                                    <p:animEffect transition="in" filter="fade">
                                      <p:cBhvr>
                                        <p:cTn id="68" dur="500"/>
                                        <p:tgtEl>
                                          <p:spTgt spid="26629">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03113F61-D660-4012-86FA-21F3F7B463DD}"/>
              </a:ext>
            </a:extLst>
          </p:cNvPr>
          <p:cNvSpPr txBox="1">
            <a:spLocks noChangeArrowheads="1"/>
          </p:cNvSpPr>
          <p:nvPr/>
        </p:nvSpPr>
        <p:spPr bwMode="auto">
          <a:xfrm>
            <a:off x="1066800" y="728663"/>
            <a:ext cx="6518275" cy="86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There's No Place Like Home.</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Tell Me Why Your Home Is Special</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We're sure you have enjoyed living in your home and have been pleased with its many features. I can make sure we tell prospective buyers about all the special features of your home. Please fill in the items below so I can target our marketing efforts to those prospects most likely to buy your home.</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Home Work Page</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Home features that we have really enjoyed:________________________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Things  about this house we will miss most:_________________________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How would you describe your home to a buyer :_____________________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Your Name:___________________________________________________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Address:______________________________________________________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City:____________________________State:________Zip:_____________</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Thank you for your cooperation.</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C.B. Williams</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pic>
        <p:nvPicPr>
          <p:cNvPr id="24579" name="Picture 3" descr="C:\Users\cbw\AppData\Local\Microsoft\Windows\Temporary Internet Files\Content.Outlook\2ZXC160A\PCRS logo png format.png">
            <a:extLst>
              <a:ext uri="{FF2B5EF4-FFF2-40B4-BE49-F238E27FC236}">
                <a16:creationId xmlns:a16="http://schemas.microsoft.com/office/drawing/2014/main" id="{A498C307-6DB8-428D-8BEA-C6024014F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8839200"/>
            <a:ext cx="2000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C:\Users\cbw\AppData\Local\Microsoft\Windows\Temporary Internet Files\Content.Outlook\2ZXC160A\PCRS logo png format.png">
            <a:extLst>
              <a:ext uri="{FF2B5EF4-FFF2-40B4-BE49-F238E27FC236}">
                <a16:creationId xmlns:a16="http://schemas.microsoft.com/office/drawing/2014/main" id="{F5733C0F-7C8A-4294-A4E5-61A70D6D8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TextBox 5">
            <a:extLst>
              <a:ext uri="{FF2B5EF4-FFF2-40B4-BE49-F238E27FC236}">
                <a16:creationId xmlns:a16="http://schemas.microsoft.com/office/drawing/2014/main" id="{5B44883A-7977-4E55-B4DE-75362EDFFF0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438400"/>
            <a:ext cx="10891838"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a:extLst>
              <a:ext uri="{FF2B5EF4-FFF2-40B4-BE49-F238E27FC236}">
                <a16:creationId xmlns:a16="http://schemas.microsoft.com/office/drawing/2014/main" id="{B5D29437-26BA-446C-AB4B-7CF8CEFCAF87}"/>
              </a:ext>
            </a:extLst>
          </p:cNvPr>
          <p:cNvSpPr>
            <a:spLocks noChangeArrowheads="1"/>
          </p:cNvSpPr>
          <p:nvPr/>
        </p:nvSpPr>
        <p:spPr bwMode="auto">
          <a:xfrm>
            <a:off x="1525588" y="6705600"/>
            <a:ext cx="5789612" cy="167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7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pic>
        <p:nvPicPr>
          <p:cNvPr id="25604" name="Picture 4" descr="C:\Users\cbw\AppData\Local\Microsoft\Windows\Temporary Internet Files\Content.Outlook\2ZXC160A\PCRS logo png format.png">
            <a:extLst>
              <a:ext uri="{FF2B5EF4-FFF2-40B4-BE49-F238E27FC236}">
                <a16:creationId xmlns:a16="http://schemas.microsoft.com/office/drawing/2014/main" id="{B2CA1E09-19DE-49B9-B64D-941F539BF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
            <a:ext cx="22510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Users\cbw\AppData\Local\Microsoft\Windows\Temporary Internet Files\Content.Outlook\2ZXC160A\PCRS logo png format.png">
            <a:extLst>
              <a:ext uri="{FF2B5EF4-FFF2-40B4-BE49-F238E27FC236}">
                <a16:creationId xmlns:a16="http://schemas.microsoft.com/office/drawing/2014/main" id="{4871C50B-767A-4C1E-BA0E-E0B323B02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6868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wd">
                                    <p:tmPct val="2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4B8329DF-86DD-4558-ABF0-C493D2C24B83}"/>
              </a:ext>
            </a:extLst>
          </p:cNvPr>
          <p:cNvSpPr txBox="1">
            <a:spLocks noChangeArrowheads="1"/>
          </p:cNvSpPr>
          <p:nvPr/>
        </p:nvSpPr>
        <p:spPr bwMode="auto">
          <a:xfrm>
            <a:off x="1066800" y="2057400"/>
            <a:ext cx="6477000" cy="7412038"/>
          </a:xfrm>
          <a:prstGeom prst="rect">
            <a:avLst/>
          </a:prstGeom>
          <a:noFill/>
          <a:ln w="9525">
            <a:noFill/>
            <a:miter lim="800000"/>
            <a:headEnd/>
            <a:tailEnd/>
          </a:ln>
        </p:spPr>
        <p:txBody>
          <a:bodyPr lIns="101882" tIns="50941" rIns="101882" bIns="5094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Today's real estate market presents unexpected obstacles and opportunities. Many agents often find themselves at a loss when confronting present day conditions.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That's because the business climate now requires knowledgeable trouble-shooting performed with surgical precision; something most agents just aren't equipped to do. C.B. Williams will focus his expertise on each challenge. A professional who is among the market's most experienced and successful Brokers. His work is backed by a successful firm of knowledgeable professionals tapping unique resources online and offline.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C.B. Williams has been helping buyers and sellers for almost 40 years. Isn't it your turn to have the </a:t>
            </a:r>
            <a:r>
              <a:rPr kumimoji="0" lang="en-US" altLang="en-US" sz="20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BEST</a:t>
            </a:r>
            <a:r>
              <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a:t>
            </a:r>
            <a:endParaRPr kumimoji="0" lang="en-US" altLang="en-US" sz="27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7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7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C.B. has the desire to serve,</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7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The tools to perform,</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7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and the confidence to succeed.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7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imes" pitchFamily="2" charset="0"/>
                <a:ea typeface="+mn-ea"/>
                <a:cs typeface="Arial" panose="020B0604020202020204" pitchFamily="34" charset="0"/>
              </a:rPr>
              <a:t>Make your choice</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imes" pitchFamily="2" charset="0"/>
                <a:ea typeface="+mn-ea"/>
                <a:cs typeface="Arial" panose="020B0604020202020204" pitchFamily="34" charset="0"/>
              </a:rPr>
              <a:t>C.B. Williams</a:t>
            </a:r>
            <a:endParaRPr kumimoji="0" lang="en-US" altLang="en-US" sz="20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p:txBody>
      </p:sp>
      <p:pic>
        <p:nvPicPr>
          <p:cNvPr id="26627" name="Picture 3" descr="C:\Users\cbw\AppData\Local\Microsoft\Windows\Temporary Internet Files\Content.Outlook\2ZXC160A\PCRS logo png format.png">
            <a:extLst>
              <a:ext uri="{FF2B5EF4-FFF2-40B4-BE49-F238E27FC236}">
                <a16:creationId xmlns:a16="http://schemas.microsoft.com/office/drawing/2014/main" id="{2EA3669B-7D77-42E9-886B-FB7CD618E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34702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7F01A7FD-CAF0-4B17-B646-D55B3CC75B3B}"/>
              </a:ext>
            </a:extLst>
          </p:cNvPr>
          <p:cNvSpPr txBox="1">
            <a:spLocks noChangeArrowheads="1"/>
          </p:cNvSpPr>
          <p:nvPr/>
        </p:nvSpPr>
        <p:spPr bwMode="auto">
          <a:xfrm>
            <a:off x="1084263" y="1308100"/>
            <a:ext cx="6459537"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Dear Home Seller: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My enclosed Marketing Proposal is designed to give you a chance to know a little bit about the step-by-step plan we use to get Sellers the </a:t>
            </a: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MOST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NET in the </a:t>
            </a: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LEAST AMOUNT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of  </a:t>
            </a: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TIME</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with the </a:t>
            </a: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LEAST  STRESS</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information on the following pages is designed to give you an overview of exactly what it takes to sell any home in today's ever-changing marketplace. It is no longer enough to put a for  sale sign in the yard and hope someone will see it and want to buy it.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When we meet, you can expect me to be a candid, up-front, no-nonsense, professional.  There are lots of opinions but just one set of facts. We’ll look  at the </a:t>
            </a: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facts </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of record to determine the best pricing </a:t>
            </a:r>
            <a:r>
              <a:rPr kumimoji="0" lang="en-US" altLang="en-US" sz="1600" b="0" i="0" u="none" strike="noStrike" kern="1200" cap="none" spc="0" normalizeH="0" baseline="0" noProof="0">
                <a:ln>
                  <a:noFill/>
                </a:ln>
                <a:solidFill>
                  <a:srgbClr val="FF0000"/>
                </a:solidFill>
                <a:effectLst/>
                <a:uLnTx/>
                <a:uFillTx/>
                <a:latin typeface="Times" panose="02020603050405020304" pitchFamily="18" charset="0"/>
                <a:ea typeface="+mn-ea"/>
                <a:cs typeface="Arial" panose="020B0604020202020204" pitchFamily="34" charset="0"/>
              </a:rPr>
              <a:t>strategy</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to use that assures your home sells for the highest possible NET. The final pricing strategy is subject to your approval.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80% of the marketing on your home is done when the pricing strategy for your home is selected. This Proposal contains detailed information on this issue to assist you in making an informed decision. Be assured, our job is to sell your home for the most money possible, not the least.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Most Sincerely,</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C.B. Williams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1"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Real Estate Done Right!</a:t>
            </a:r>
          </a:p>
        </p:txBody>
      </p:sp>
      <p:pic>
        <p:nvPicPr>
          <p:cNvPr id="9219" name="Picture 3" descr="C:\Users\cbw\AppData\Local\Microsoft\Windows\Temporary Internet Files\Content.Outlook\2ZXC160A\PCRS logo png format.png">
            <a:extLst>
              <a:ext uri="{FF2B5EF4-FFF2-40B4-BE49-F238E27FC236}">
                <a16:creationId xmlns:a16="http://schemas.microsoft.com/office/drawing/2014/main" id="{31297EDF-4A46-4AC3-9E35-F00D1E8B5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610600"/>
            <a:ext cx="23637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wd">
                                    <p:tmPct val="2000"/>
                                  </p:iterate>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childTnLst>
                          </p:cTn>
                        </p:par>
                        <p:par>
                          <p:cTn id="8" fill="hold" nodeType="afterGroup">
                            <p:stCondLst>
                              <p:cond delay="530"/>
                            </p:stCondLst>
                            <p:childTnLst>
                              <p:par>
                                <p:cTn id="9" presetID="10" presetClass="entr" presetSubtype="0" fill="hold" nodeType="afterEffect">
                                  <p:stCondLst>
                                    <p:cond delay="0"/>
                                  </p:stCondLst>
                                  <p:iterate type="wd">
                                    <p:tmPct val="2000"/>
                                  </p:iterate>
                                  <p:childTnLst>
                                    <p:set>
                                      <p:cBhvr>
                                        <p:cTn id="10" dur="1" fill="hold">
                                          <p:stCondLst>
                                            <p:cond delay="0"/>
                                          </p:stCondLst>
                                        </p:cTn>
                                        <p:tgtEl>
                                          <p:spTgt spid="12290">
                                            <p:txEl>
                                              <p:pRg st="2" end="2"/>
                                            </p:txEl>
                                          </p:spTgt>
                                        </p:tgtEl>
                                        <p:attrNameLst>
                                          <p:attrName>style.visibility</p:attrName>
                                        </p:attrNameLst>
                                      </p:cBhvr>
                                      <p:to>
                                        <p:strVal val="visible"/>
                                      </p:to>
                                    </p:set>
                                    <p:animEffect transition="in" filter="fade">
                                      <p:cBhvr>
                                        <p:cTn id="11" dur="500"/>
                                        <p:tgtEl>
                                          <p:spTgt spid="12290">
                                            <p:txEl>
                                              <p:pRg st="2" end="2"/>
                                            </p:txEl>
                                          </p:spTgt>
                                        </p:tgtEl>
                                      </p:cBhvr>
                                    </p:animEffect>
                                  </p:childTnLst>
                                </p:cTn>
                              </p:par>
                            </p:childTnLst>
                          </p:cTn>
                        </p:par>
                        <p:par>
                          <p:cTn id="12" fill="hold" nodeType="afterGroup">
                            <p:stCondLst>
                              <p:cond delay="1410"/>
                            </p:stCondLst>
                            <p:childTnLst>
                              <p:par>
                                <p:cTn id="13" presetID="10" presetClass="entr" presetSubtype="0" fill="hold" nodeType="afterEffect">
                                  <p:stCondLst>
                                    <p:cond delay="0"/>
                                  </p:stCondLst>
                                  <p:iterate type="wd">
                                    <p:tmPct val="2000"/>
                                  </p:iterate>
                                  <p:childTnLst>
                                    <p:set>
                                      <p:cBhvr>
                                        <p:cTn id="14" dur="1" fill="hold">
                                          <p:stCondLst>
                                            <p:cond delay="0"/>
                                          </p:stCondLst>
                                        </p:cTn>
                                        <p:tgtEl>
                                          <p:spTgt spid="12290">
                                            <p:txEl>
                                              <p:pRg st="4" end="4"/>
                                            </p:txEl>
                                          </p:spTgt>
                                        </p:tgtEl>
                                        <p:attrNameLst>
                                          <p:attrName>style.visibility</p:attrName>
                                        </p:attrNameLst>
                                      </p:cBhvr>
                                      <p:to>
                                        <p:strVal val="visible"/>
                                      </p:to>
                                    </p:set>
                                    <p:animEffect transition="in" filter="fade">
                                      <p:cBhvr>
                                        <p:cTn id="15" dur="500"/>
                                        <p:tgtEl>
                                          <p:spTgt spid="12290">
                                            <p:txEl>
                                              <p:pRg st="4" end="4"/>
                                            </p:txEl>
                                          </p:spTgt>
                                        </p:tgtEl>
                                      </p:cBhvr>
                                    </p:animEffect>
                                  </p:childTnLst>
                                </p:cTn>
                              </p:par>
                            </p:childTnLst>
                          </p:cTn>
                        </p:par>
                        <p:par>
                          <p:cTn id="16" fill="hold" nodeType="afterGroup">
                            <p:stCondLst>
                              <p:cond delay="2430"/>
                            </p:stCondLst>
                            <p:childTnLst>
                              <p:par>
                                <p:cTn id="17" presetID="10" presetClass="entr" presetSubtype="0" fill="hold" nodeType="afterEffect">
                                  <p:stCondLst>
                                    <p:cond delay="0"/>
                                  </p:stCondLst>
                                  <p:iterate type="wd">
                                    <p:tmPct val="2000"/>
                                  </p:iterate>
                                  <p:childTnLst>
                                    <p:set>
                                      <p:cBhvr>
                                        <p:cTn id="18" dur="1" fill="hold">
                                          <p:stCondLst>
                                            <p:cond delay="0"/>
                                          </p:stCondLst>
                                        </p:cTn>
                                        <p:tgtEl>
                                          <p:spTgt spid="12290">
                                            <p:txEl>
                                              <p:pRg st="6" end="6"/>
                                            </p:txEl>
                                          </p:spTgt>
                                        </p:tgtEl>
                                        <p:attrNameLst>
                                          <p:attrName>style.visibility</p:attrName>
                                        </p:attrNameLst>
                                      </p:cBhvr>
                                      <p:to>
                                        <p:strVal val="visible"/>
                                      </p:to>
                                    </p:set>
                                    <p:animEffect transition="in" filter="fade">
                                      <p:cBhvr>
                                        <p:cTn id="19" dur="500"/>
                                        <p:tgtEl>
                                          <p:spTgt spid="12290">
                                            <p:txEl>
                                              <p:pRg st="6" end="6"/>
                                            </p:txEl>
                                          </p:spTgt>
                                        </p:tgtEl>
                                      </p:cBhvr>
                                    </p:animEffect>
                                  </p:childTnLst>
                                </p:cTn>
                              </p:par>
                            </p:childTnLst>
                          </p:cTn>
                        </p:par>
                        <p:par>
                          <p:cTn id="20" fill="hold" nodeType="afterGroup">
                            <p:stCondLst>
                              <p:cond delay="3590"/>
                            </p:stCondLst>
                            <p:childTnLst>
                              <p:par>
                                <p:cTn id="21" presetID="10" presetClass="entr" presetSubtype="0" fill="hold" nodeType="afterEffect">
                                  <p:stCondLst>
                                    <p:cond delay="0"/>
                                  </p:stCondLst>
                                  <p:iterate type="wd">
                                    <p:tmPct val="2000"/>
                                  </p:iterate>
                                  <p:childTnLst>
                                    <p:set>
                                      <p:cBhvr>
                                        <p:cTn id="22" dur="1" fill="hold">
                                          <p:stCondLst>
                                            <p:cond delay="0"/>
                                          </p:stCondLst>
                                        </p:cTn>
                                        <p:tgtEl>
                                          <p:spTgt spid="12290">
                                            <p:txEl>
                                              <p:pRg st="9" end="9"/>
                                            </p:txEl>
                                          </p:spTgt>
                                        </p:tgtEl>
                                        <p:attrNameLst>
                                          <p:attrName>style.visibility</p:attrName>
                                        </p:attrNameLst>
                                      </p:cBhvr>
                                      <p:to>
                                        <p:strVal val="visible"/>
                                      </p:to>
                                    </p:set>
                                    <p:animEffect transition="in" filter="fade">
                                      <p:cBhvr>
                                        <p:cTn id="23" dur="500"/>
                                        <p:tgtEl>
                                          <p:spTgt spid="12290">
                                            <p:txEl>
                                              <p:pRg st="9" end="9"/>
                                            </p:txEl>
                                          </p:spTgt>
                                        </p:tgtEl>
                                      </p:cBhvr>
                                    </p:animEffect>
                                  </p:childTnLst>
                                </p:cTn>
                              </p:par>
                            </p:childTnLst>
                          </p:cTn>
                        </p:par>
                        <p:par>
                          <p:cTn id="24" fill="hold" nodeType="afterGroup">
                            <p:stCondLst>
                              <p:cond delay="4650"/>
                            </p:stCondLst>
                            <p:childTnLst>
                              <p:par>
                                <p:cTn id="25" presetID="10" presetClass="entr" presetSubtype="0" fill="hold" nodeType="afterEffect">
                                  <p:stCondLst>
                                    <p:cond delay="0"/>
                                  </p:stCondLst>
                                  <p:iterate type="wd">
                                    <p:tmPct val="2000"/>
                                  </p:iterate>
                                  <p:childTnLst>
                                    <p:set>
                                      <p:cBhvr>
                                        <p:cTn id="26" dur="1" fill="hold">
                                          <p:stCondLst>
                                            <p:cond delay="0"/>
                                          </p:stCondLst>
                                        </p:cTn>
                                        <p:tgtEl>
                                          <p:spTgt spid="12290">
                                            <p:txEl>
                                              <p:pRg st="11" end="11"/>
                                            </p:txEl>
                                          </p:spTgt>
                                        </p:tgtEl>
                                        <p:attrNameLst>
                                          <p:attrName>style.visibility</p:attrName>
                                        </p:attrNameLst>
                                      </p:cBhvr>
                                      <p:to>
                                        <p:strVal val="visible"/>
                                      </p:to>
                                    </p:set>
                                    <p:animEffect transition="in" filter="fade">
                                      <p:cBhvr>
                                        <p:cTn id="27" dur="500"/>
                                        <p:tgtEl>
                                          <p:spTgt spid="12290">
                                            <p:txEl>
                                              <p:pRg st="11" end="11"/>
                                            </p:txEl>
                                          </p:spTgt>
                                        </p:tgtEl>
                                      </p:cBhvr>
                                    </p:animEffect>
                                  </p:childTnLst>
                                </p:cTn>
                              </p:par>
                            </p:childTnLst>
                          </p:cTn>
                        </p:par>
                        <p:par>
                          <p:cTn id="28" fill="hold" nodeType="afterGroup">
                            <p:stCondLst>
                              <p:cond delay="5170"/>
                            </p:stCondLst>
                            <p:childTnLst>
                              <p:par>
                                <p:cTn id="29" presetID="10" presetClass="entr" presetSubtype="0" fill="hold" nodeType="afterEffect">
                                  <p:stCondLst>
                                    <p:cond delay="0"/>
                                  </p:stCondLst>
                                  <p:iterate type="wd">
                                    <p:tmPct val="2000"/>
                                  </p:iterate>
                                  <p:childTnLst>
                                    <p:set>
                                      <p:cBhvr>
                                        <p:cTn id="30" dur="1" fill="hold">
                                          <p:stCondLst>
                                            <p:cond delay="0"/>
                                          </p:stCondLst>
                                        </p:cTn>
                                        <p:tgtEl>
                                          <p:spTgt spid="12290">
                                            <p:txEl>
                                              <p:pRg st="12" end="12"/>
                                            </p:txEl>
                                          </p:spTgt>
                                        </p:tgtEl>
                                        <p:attrNameLst>
                                          <p:attrName>style.visibility</p:attrName>
                                        </p:attrNameLst>
                                      </p:cBhvr>
                                      <p:to>
                                        <p:strVal val="visible"/>
                                      </p:to>
                                    </p:set>
                                    <p:animEffect transition="in" filter="fade">
                                      <p:cBhvr>
                                        <p:cTn id="31" dur="500"/>
                                        <p:tgtEl>
                                          <p:spTgt spid="12290">
                                            <p:txEl>
                                              <p:pRg st="12" end="12"/>
                                            </p:txEl>
                                          </p:spTgt>
                                        </p:tgtEl>
                                      </p:cBhvr>
                                    </p:animEffect>
                                  </p:childTnLst>
                                </p:cTn>
                              </p:par>
                            </p:childTnLst>
                          </p:cTn>
                        </p:par>
                        <p:par>
                          <p:cTn id="32" fill="hold" nodeType="afterGroup">
                            <p:stCondLst>
                              <p:cond delay="5710"/>
                            </p:stCondLst>
                            <p:childTnLst>
                              <p:par>
                                <p:cTn id="33" presetID="10" presetClass="entr" presetSubtype="0" fill="hold" nodeType="afterEffect">
                                  <p:stCondLst>
                                    <p:cond delay="0"/>
                                  </p:stCondLst>
                                  <p:iterate type="wd">
                                    <p:tmPct val="2000"/>
                                  </p:iterate>
                                  <p:childTnLst>
                                    <p:set>
                                      <p:cBhvr>
                                        <p:cTn id="34" dur="1" fill="hold">
                                          <p:stCondLst>
                                            <p:cond delay="0"/>
                                          </p:stCondLst>
                                        </p:cTn>
                                        <p:tgtEl>
                                          <p:spTgt spid="12290">
                                            <p:txEl>
                                              <p:pRg st="13" end="13"/>
                                            </p:txEl>
                                          </p:spTgt>
                                        </p:tgtEl>
                                        <p:attrNameLst>
                                          <p:attrName>style.visibility</p:attrName>
                                        </p:attrNameLst>
                                      </p:cBhvr>
                                      <p:to>
                                        <p:strVal val="visible"/>
                                      </p:to>
                                    </p:set>
                                    <p:animEffect transition="in" filter="fade">
                                      <p:cBhvr>
                                        <p:cTn id="35" dur="500"/>
                                        <p:tgtEl>
                                          <p:spTgt spid="1229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504D05B5-89EE-4FB8-86B9-6EC04A5996EC}"/>
              </a:ext>
            </a:extLst>
          </p:cNvPr>
          <p:cNvSpPr txBox="1">
            <a:spLocks noChangeArrowheads="1"/>
          </p:cNvSpPr>
          <p:nvPr/>
        </p:nvSpPr>
        <p:spPr bwMode="auto">
          <a:xfrm>
            <a:off x="1219200" y="304800"/>
            <a:ext cx="6096000" cy="872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You Get a Full-Time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Professional Agent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You won't find </a:t>
            </a:r>
            <a:r>
              <a:rPr kumimoji="0" lang="en-US" altLang="en-US" sz="4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ANYONE</a:t>
            </a:r>
            <a:endPar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who will work </a:t>
            </a:r>
            <a:r>
              <a:rPr kumimoji="0" lang="en-US" altLang="en-US" sz="4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HARDER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or more </a:t>
            </a:r>
            <a:r>
              <a:rPr kumimoji="0" lang="en-US" altLang="en-US" sz="4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PROFESSIONALLY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to get you the </a:t>
            </a:r>
            <a:r>
              <a:rPr kumimoji="0" lang="en-US" altLang="en-US" sz="4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MOST</a:t>
            </a: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NET</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the</a:t>
            </a: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QUICKEST</a:t>
            </a: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sale and the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FEWEST</a:t>
            </a: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problems.</a:t>
            </a:r>
          </a:p>
        </p:txBody>
      </p:sp>
      <p:pic>
        <p:nvPicPr>
          <p:cNvPr id="27651" name="Picture 3" descr="C:\Users\cbw\AppData\Local\Microsoft\Windows\Temporary Internet Files\Content.Outlook\2ZXC160A\PCRS logo png format.png">
            <a:extLst>
              <a:ext uri="{FF2B5EF4-FFF2-40B4-BE49-F238E27FC236}">
                <a16:creationId xmlns:a16="http://schemas.microsoft.com/office/drawing/2014/main" id="{4C03EBC4-1CE9-40C5-BFE9-6853664EF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6868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C:\Users\cbw\AppData\Local\Microsoft\Windows\Temporary Internet Files\Content.Outlook\2ZXC160A\PCRS logo png format.png">
            <a:extLst>
              <a:ext uri="{FF2B5EF4-FFF2-40B4-BE49-F238E27FC236}">
                <a16:creationId xmlns:a16="http://schemas.microsoft.com/office/drawing/2014/main" id="{11684E3C-85AA-4A8F-ADB2-8A600E176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E550B5DF-98BA-49D4-A916-CD01B79B40B0}"/>
              </a:ext>
            </a:extLst>
          </p:cNvPr>
          <p:cNvSpPr txBox="1">
            <a:spLocks noChangeArrowheads="1"/>
          </p:cNvSpPr>
          <p:nvPr/>
        </p:nvSpPr>
        <p:spPr bwMode="auto">
          <a:xfrm>
            <a:off x="1417638" y="2362200"/>
            <a:ext cx="5668962"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Right Now Serious Buyers </a:t>
            </a: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Go to a Realtor</a:t>
            </a:r>
            <a:r>
              <a:rPr kumimoji="0" lang="en-US" altLang="en-US" sz="4400" b="1" i="0" u="none" strike="noStrike" kern="1200" cap="none" spc="0" normalizeH="0" baseline="3000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 .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Because 88% Of The Homes For Sale…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are Listed By A REALTOR</a:t>
            </a:r>
            <a:r>
              <a:rPr kumimoji="0" lang="en-US" altLang="en-US" sz="4400" b="1" i="0" u="none" strike="noStrike" kern="1200" cap="none" spc="0" normalizeH="0" baseline="3000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28675" name="Picture 3" descr="C:\Users\cbw\AppData\Local\Microsoft\Windows\Temporary Internet Files\Content.Outlook\2ZXC160A\PCRS logo png format.png">
            <a:extLst>
              <a:ext uri="{FF2B5EF4-FFF2-40B4-BE49-F238E27FC236}">
                <a16:creationId xmlns:a16="http://schemas.microsoft.com/office/drawing/2014/main" id="{FC2311F8-53BC-4C52-AAC6-988B1E08C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32416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C:\Users\cbw\AppData\Local\Microsoft\Windows\Temporary Internet Files\Content.Outlook\2ZXC160A\PCRS logo png format.png">
            <a:extLst>
              <a:ext uri="{FF2B5EF4-FFF2-40B4-BE49-F238E27FC236}">
                <a16:creationId xmlns:a16="http://schemas.microsoft.com/office/drawing/2014/main" id="{D97437E7-6DE1-4A11-BF28-107D10A7D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0678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E16E59D1-8C2B-43D6-A556-3CEB1969FC02}"/>
              </a:ext>
            </a:extLst>
          </p:cNvPr>
          <p:cNvSpPr txBox="1">
            <a:spLocks noChangeArrowheads="1"/>
          </p:cNvSpPr>
          <p:nvPr/>
        </p:nvSpPr>
        <p:spPr bwMode="auto">
          <a:xfrm>
            <a:off x="1509713" y="838200"/>
            <a:ext cx="5957887" cy="858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9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On The Average . .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Buyers Inspect </a:t>
            </a:r>
            <a:r>
              <a:rPr kumimoji="0" lang="en-US" altLang="en-US"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12</a:t>
            </a: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Homes on average Before </a:t>
            </a: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Deciding. </a:t>
            </a:r>
          </a:p>
          <a:p>
            <a:pPr marL="0" marR="0" lvl="0" indent="0" algn="l" defTabSz="914400" rtl="0" eaLnBrk="0" fontAlgn="base" latinLnBrk="0" hangingPunct="0">
              <a:lnSpc>
                <a:spcPct val="15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That Means </a:t>
            </a:r>
            <a:r>
              <a:rPr kumimoji="0" lang="en-US" altLang="en-US"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11</a:t>
            </a: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Other Homes Are Competing</a:t>
            </a:r>
          </a:p>
          <a:p>
            <a:pPr marL="0" marR="0" lvl="0" indent="0" algn="ctr" defTabSz="914400" rtl="0" eaLnBrk="0" fontAlgn="base" latinLnBrk="0" hangingPunct="0">
              <a:lnSpc>
                <a:spcPct val="15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Against Yours!</a:t>
            </a:r>
          </a:p>
        </p:txBody>
      </p:sp>
      <p:pic>
        <p:nvPicPr>
          <p:cNvPr id="29699" name="Picture 3" descr="C:\Users\cbw\AppData\Local\Microsoft\Windows\Temporary Internet Files\Content.Outlook\2ZXC160A\PCRS logo png format.png">
            <a:extLst>
              <a:ext uri="{FF2B5EF4-FFF2-40B4-BE49-F238E27FC236}">
                <a16:creationId xmlns:a16="http://schemas.microsoft.com/office/drawing/2014/main" id="{24996501-C31B-4995-9CD0-41E7BB54A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C:\Users\cbw\AppData\Local\Microsoft\Windows\Temporary Internet Files\Content.Outlook\2ZXC160A\PCRS logo png format.png">
            <a:extLst>
              <a:ext uri="{FF2B5EF4-FFF2-40B4-BE49-F238E27FC236}">
                <a16:creationId xmlns:a16="http://schemas.microsoft.com/office/drawing/2014/main" id="{3EE7830C-FDAE-4309-A249-50702A3F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9916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8A6A0CBF-5D43-4536-910E-BB206A162940}"/>
              </a:ext>
            </a:extLst>
          </p:cNvPr>
          <p:cNvSpPr txBox="1">
            <a:spLocks noChangeArrowheads="1"/>
          </p:cNvSpPr>
          <p:nvPr/>
        </p:nvSpPr>
        <p:spPr bwMode="auto">
          <a:xfrm>
            <a:off x="1336675" y="2967038"/>
            <a:ext cx="613092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800" b="1" i="0" u="none" strike="noStrike" kern="1200" cap="none" spc="0" normalizeH="0" baseline="0" noProof="0">
                <a:ln>
                  <a:noFill/>
                </a:ln>
                <a:solidFill>
                  <a:srgbClr val="FF0000"/>
                </a:solidFill>
                <a:effectLst/>
                <a:uLnTx/>
                <a:uFillTx/>
                <a:latin typeface="Times" panose="02020603050405020304" pitchFamily="18" charset="0"/>
                <a:ea typeface="+mn-ea"/>
                <a:cs typeface="Arial" panose="020B0604020202020204" pitchFamily="34" charset="0"/>
              </a:rPr>
              <a:t>We Love A Challenge!</a:t>
            </a:r>
          </a:p>
          <a:p>
            <a:pPr marL="0" marR="0" lvl="0" indent="0" algn="l" defTabSz="914400" rtl="0" eaLnBrk="0" fontAlgn="base" latinLnBrk="0" hangingPunct="0">
              <a:lnSpc>
                <a:spcPts val="53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53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53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We Know How to Position Your Property to Get it Sold!</a:t>
            </a:r>
          </a:p>
        </p:txBody>
      </p:sp>
      <p:pic>
        <p:nvPicPr>
          <p:cNvPr id="30723" name="Picture 3" descr="C:\Users\cbw\AppData\Local\Microsoft\Windows\Temporary Internet Files\Content.Outlook\2ZXC160A\PCRS logo png format.png">
            <a:extLst>
              <a:ext uri="{FF2B5EF4-FFF2-40B4-BE49-F238E27FC236}">
                <a16:creationId xmlns:a16="http://schemas.microsoft.com/office/drawing/2014/main" id="{DEB7045E-F4B3-484D-8822-254EAE719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2784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C:\Users\cbw\AppData\Local\Microsoft\Windows\Temporary Internet Files\Content.Outlook\2ZXC160A\PCRS logo png format.png">
            <a:extLst>
              <a:ext uri="{FF2B5EF4-FFF2-40B4-BE49-F238E27FC236}">
                <a16:creationId xmlns:a16="http://schemas.microsoft.com/office/drawing/2014/main" id="{BDC6FE8C-6D06-4215-914E-3C0A0D3FC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7630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C964DEA1-E09C-41F7-A287-08DBC8A79162}"/>
              </a:ext>
            </a:extLst>
          </p:cNvPr>
          <p:cNvSpPr txBox="1">
            <a:spLocks noChangeArrowheads="1"/>
          </p:cNvSpPr>
          <p:nvPr/>
        </p:nvSpPr>
        <p:spPr bwMode="auto">
          <a:xfrm>
            <a:off x="1249363" y="2362200"/>
            <a:ext cx="6218237"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My Marketing System is</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Designed To…..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ctr" defTabSz="914400" rtl="0" eaLnBrk="0" fontAlgn="base" latinLnBrk="0" hangingPunct="0">
              <a:lnSpc>
                <a:spcPts val="51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TARGET &amp; ATTRACT </a:t>
            </a:r>
          </a:p>
          <a:p>
            <a:pPr marL="0" marR="0" lvl="0" indent="0" algn="ctr" defTabSz="914400" rtl="0" eaLnBrk="0" fontAlgn="base" latinLnBrk="0" hangingPunct="0">
              <a:lnSpc>
                <a:spcPts val="51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QUALIFIED &amp;  SERIOUS </a:t>
            </a:r>
          </a:p>
          <a:p>
            <a:pPr marL="0" marR="0" lvl="0" indent="0" algn="ctr" defTabSz="914400" rtl="0" eaLnBrk="0" fontAlgn="base" latinLnBrk="0" hangingPunct="0">
              <a:lnSpc>
                <a:spcPts val="51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HOME BUYERS. </a:t>
            </a:r>
            <a:endParaRPr kumimoji="0" lang="en-US" altLang="en-US" sz="4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5100"/>
              </a:lnSpc>
              <a:spcBef>
                <a:spcPct val="0"/>
              </a:spcBef>
              <a:spcAft>
                <a:spcPct val="0"/>
              </a:spcAft>
              <a:buClrTx/>
              <a:buSzTx/>
              <a:buFont typeface="Arial" panose="020B0604020202020204" pitchFamily="34" charset="0"/>
              <a:buNone/>
              <a:tabLst/>
              <a:defRPr/>
            </a:pPr>
            <a:endParaRPr kumimoji="0" lang="en-US" altLang="en-US" sz="3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Not Those Who Will Only BUY If They Can Steal Your Home By Making Ridiculous Low-ball Offers!</a:t>
            </a:r>
          </a:p>
        </p:txBody>
      </p:sp>
      <p:pic>
        <p:nvPicPr>
          <p:cNvPr id="31747" name="Picture 3" descr="C:\Users\cbw\AppData\Local\Microsoft\Windows\Temporary Internet Files\Content.Outlook\2ZXC160A\PCRS logo png format.png">
            <a:extLst>
              <a:ext uri="{FF2B5EF4-FFF2-40B4-BE49-F238E27FC236}">
                <a16:creationId xmlns:a16="http://schemas.microsoft.com/office/drawing/2014/main" id="{0829DEBF-B4E4-4A39-B462-62868FCC8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3276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descr="C:\Users\cbw\AppData\Local\Microsoft\Windows\Temporary Internet Files\Content.Outlook\2ZXC160A\PCRS logo png format.png">
            <a:extLst>
              <a:ext uri="{FF2B5EF4-FFF2-40B4-BE49-F238E27FC236}">
                <a16:creationId xmlns:a16="http://schemas.microsoft.com/office/drawing/2014/main" id="{9EDE9A38-F02D-4889-BFBE-99E01B3A4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7630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DCB9B32C-2F2C-4EF8-91F3-12FB8A4FFBD0}"/>
              </a:ext>
            </a:extLst>
          </p:cNvPr>
          <p:cNvSpPr txBox="1">
            <a:spLocks noChangeArrowheads="1"/>
          </p:cNvSpPr>
          <p:nvPr/>
        </p:nvSpPr>
        <p:spPr bwMode="auto">
          <a:xfrm>
            <a:off x="1219200" y="804863"/>
            <a:ext cx="6400800" cy="921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WHY YOU SHOULD PRICE YOUR  HOME  REALISTICALLY</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TIME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Chances are that your home will sell at its fair market value. Pricing it            </a:t>
            </a: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realistically at the outset simply increases the likelihood of a </a:t>
            </a:r>
            <a:r>
              <a:rPr kumimoji="0" lang="en-US" altLang="en-US" sz="1600" b="0" i="1"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timely</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sale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with less inconvenience and greater monetary return.</a:t>
            </a: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COMPETITION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Buyers educate themselves by viewing many homes. They know what is a fair price. If your home is not competitive in value with those they have seen, it will not sell. Buyers typically look at homes within a $50,000 price range (e.g. $150,000 - $200,000). If your home is not priced within the correct range, it very likely will not be exposed to its </a:t>
            </a:r>
            <a:r>
              <a:rPr kumimoji="0" lang="en-US" altLang="en-US" sz="1600" b="0" i="1"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potential</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or </a:t>
            </a:r>
            <a:r>
              <a:rPr kumimoji="0" lang="en-US" altLang="en-US" sz="1600" b="0" i="1"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targeted</a:t>
            </a:r>
            <a:r>
              <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buyers.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REPUTATION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Overpricing causes most homes to remain on the market too long. Buyers, aware of a long exposure period, are often hesitant to make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an offer because they fear "something is wrong" with the house.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Often homes that are on the market for a long time eventually sell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for less than their fair market value.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INCONVENIENCE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If overpricing keeps your home from selling promptly, you can end up </a:t>
            </a: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owning two homes -- the one you've already purchased and the one you're trying to sell. This can prove costly and worrisome, as well as inconvenient.</a:t>
            </a: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1200" cap="none" spc="0" normalizeH="0" baseline="0" noProof="0">
                <a:ln>
                  <a:noFill/>
                </a:ln>
                <a:solidFill>
                  <a:srgbClr val="FF0000"/>
                </a:solidFill>
                <a:effectLst/>
                <a:uLnTx/>
                <a:uFillTx/>
                <a:latin typeface="Times" panose="02020603050405020304" pitchFamily="18" charset="0"/>
                <a:ea typeface="+mn-ea"/>
                <a:cs typeface="Arial" panose="020B0604020202020204" pitchFamily="34" charset="0"/>
              </a:rPr>
              <a:t>80% OF THE MARKETING OF YOUR HOME IS DONE THE NIGHT WE DECIDE AT WHAT PRICE WE WILL LIST                                                      YOUR   HOME.</a:t>
            </a:r>
          </a:p>
        </p:txBody>
      </p:sp>
      <p:pic>
        <p:nvPicPr>
          <p:cNvPr id="32771" name="Picture 3" descr="C:\Users\cbw\AppData\Local\Microsoft\Windows\Temporary Internet Files\Content.Outlook\2ZXC160A\PCRS logo png format.png">
            <a:extLst>
              <a:ext uri="{FF2B5EF4-FFF2-40B4-BE49-F238E27FC236}">
                <a16:creationId xmlns:a16="http://schemas.microsoft.com/office/drawing/2014/main" id="{A84D8B88-C94A-4679-8659-F46ACAA74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1981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2000"/>
                                  </p:iterate>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24F99946-AD11-4399-B8BA-0A265B6114AF}"/>
              </a:ext>
            </a:extLst>
          </p:cNvPr>
          <p:cNvSpPr txBox="1">
            <a:spLocks noChangeArrowheads="1"/>
          </p:cNvSpPr>
          <p:nvPr/>
        </p:nvSpPr>
        <p:spPr bwMode="auto">
          <a:xfrm>
            <a:off x="1287463" y="1993900"/>
            <a:ext cx="6180137"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tabLst>
                <a:tab pos="1884363" algn="l"/>
              </a:tabLst>
              <a:defRPr sz="2700">
                <a:solidFill>
                  <a:schemeClr val="tx1"/>
                </a:solidFill>
                <a:latin typeface="Times" panose="02020603050405020304" pitchFamily="18" charset="0"/>
                <a:cs typeface="Arial" panose="020B0604020202020204" pitchFamily="34" charset="0"/>
              </a:defRPr>
            </a:lvl1pPr>
            <a:lvl2pPr marL="742950" indent="-285750">
              <a:tabLst>
                <a:tab pos="1884363" algn="l"/>
              </a:tabLst>
              <a:defRPr sz="2700">
                <a:solidFill>
                  <a:schemeClr val="tx1"/>
                </a:solidFill>
                <a:latin typeface="Times" panose="02020603050405020304" pitchFamily="18" charset="0"/>
                <a:cs typeface="Arial" panose="020B0604020202020204" pitchFamily="34" charset="0"/>
              </a:defRPr>
            </a:lvl2pPr>
            <a:lvl3pPr marL="1143000" indent="-228600">
              <a:tabLst>
                <a:tab pos="1884363" algn="l"/>
              </a:tabLst>
              <a:defRPr sz="2700">
                <a:solidFill>
                  <a:schemeClr val="tx1"/>
                </a:solidFill>
                <a:latin typeface="Times" panose="02020603050405020304" pitchFamily="18" charset="0"/>
                <a:cs typeface="Arial" panose="020B0604020202020204" pitchFamily="34" charset="0"/>
              </a:defRPr>
            </a:lvl3pPr>
            <a:lvl4pPr marL="1600200" indent="-228600">
              <a:tabLst>
                <a:tab pos="1884363" algn="l"/>
              </a:tabLst>
              <a:defRPr sz="2700">
                <a:solidFill>
                  <a:schemeClr val="tx1"/>
                </a:solidFill>
                <a:latin typeface="Times" panose="02020603050405020304" pitchFamily="18" charset="0"/>
                <a:cs typeface="Arial" panose="020B0604020202020204" pitchFamily="34" charset="0"/>
              </a:defRPr>
            </a:lvl4pPr>
            <a:lvl5pPr marL="2057400" indent="-228600">
              <a:tabLst>
                <a:tab pos="1884363" algn="l"/>
              </a:tabLst>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884363" algn="l"/>
              </a:tabLs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884363" algn="l"/>
              </a:tabLs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884363" algn="l"/>
              </a:tabLs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884363" algn="l"/>
              </a:tabLs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ts val="5200"/>
              </a:lnSpc>
              <a:spcBef>
                <a:spcPct val="0"/>
              </a:spcBef>
              <a:spcAft>
                <a:spcPct val="0"/>
              </a:spcAft>
              <a:buClrTx/>
              <a:buSzTx/>
              <a:buFont typeface="Arial" panose="020B0604020202020204" pitchFamily="34" charset="0"/>
              <a:buNone/>
              <a:tabLst>
                <a:tab pos="1884363" algn="l"/>
              </a:tabLst>
              <a:defRPr/>
            </a:pPr>
            <a:r>
              <a:rPr kumimoji="0" lang="en-US" altLang="en-US" sz="3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Three Ways I  Will Expose Your Home To The Greatest </a:t>
            </a:r>
          </a:p>
          <a:p>
            <a:pPr marL="0" marR="0" lvl="0" indent="0" algn="l" defTabSz="914400" rtl="0" eaLnBrk="0" fontAlgn="base" latinLnBrk="0" hangingPunct="0">
              <a:lnSpc>
                <a:spcPts val="5200"/>
              </a:lnSpc>
              <a:spcBef>
                <a:spcPct val="0"/>
              </a:spcBef>
              <a:spcAft>
                <a:spcPct val="0"/>
              </a:spcAft>
              <a:buClrTx/>
              <a:buSzTx/>
              <a:buFont typeface="Arial" panose="020B0604020202020204" pitchFamily="34" charset="0"/>
              <a:buNone/>
              <a:tabLst>
                <a:tab pos="1884363" algn="l"/>
              </a:tabLst>
              <a:defRPr/>
            </a:pPr>
            <a:r>
              <a:rPr kumimoji="0" lang="en-US" altLang="en-US" sz="3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Number of Potential Buyers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1884363" algn="l"/>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tab pos="1884363" algn="l"/>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Agent to Agent email and direct marketing designed to mobilize the entire real estate community to get them to show and sell your home.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1884363" algn="l"/>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tab pos="1884363" algn="l"/>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Using cutting-edge technology and 24 hr. marketing both online and off, we expose your home to enough potential home buyers and Realtors that it </a:t>
            </a: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SELLS</a:t>
            </a: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tab pos="1884363" algn="l"/>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tab pos="1884363" algn="l"/>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We create a website just for your home. We use dozens of high impact photos, a virtual tour, unique verbiage then link it to hundreds of the most visited home buyer websites and social media locations.</a:t>
            </a:r>
          </a:p>
        </p:txBody>
      </p:sp>
      <p:pic>
        <p:nvPicPr>
          <p:cNvPr id="33795" name="Picture 3" descr="C:\Users\cbw\AppData\Local\Microsoft\Windows\Temporary Internet Files\Content.Outlook\2ZXC160A\PCRS logo png format.png">
            <a:extLst>
              <a:ext uri="{FF2B5EF4-FFF2-40B4-BE49-F238E27FC236}">
                <a16:creationId xmlns:a16="http://schemas.microsoft.com/office/drawing/2014/main" id="{5396D31D-714D-466E-8E6D-DF111674D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30130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C:\Users\cbw\AppData\Local\Microsoft\Windows\Temporary Internet Files\Content.Outlook\2ZXC160A\PCRS logo png format.png">
            <a:extLst>
              <a:ext uri="{FF2B5EF4-FFF2-40B4-BE49-F238E27FC236}">
                <a16:creationId xmlns:a16="http://schemas.microsoft.com/office/drawing/2014/main" id="{47DBADE0-7AC1-43D2-8BC6-8D2836920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0678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2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BBA1D94F-BD8A-46AE-88E0-84A8092B4FCD}"/>
              </a:ext>
            </a:extLst>
          </p:cNvPr>
          <p:cNvSpPr txBox="1">
            <a:spLocks noChangeArrowheads="1"/>
          </p:cNvSpPr>
          <p:nvPr/>
        </p:nvSpPr>
        <p:spPr bwMode="auto">
          <a:xfrm>
            <a:off x="1143000" y="1176338"/>
            <a:ext cx="6705600" cy="828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tabLst>
                <a:tab pos="466725" algn="l"/>
              </a:tabLst>
              <a:defRPr sz="2700">
                <a:solidFill>
                  <a:schemeClr val="tx1"/>
                </a:solidFill>
                <a:latin typeface="Times" panose="02020603050405020304" pitchFamily="18" charset="0"/>
                <a:cs typeface="Arial" panose="020B0604020202020204" pitchFamily="34" charset="0"/>
              </a:defRPr>
            </a:lvl1pPr>
            <a:lvl2pPr marL="742950" indent="-285750">
              <a:tabLst>
                <a:tab pos="466725" algn="l"/>
              </a:tabLst>
              <a:defRPr sz="2700">
                <a:solidFill>
                  <a:schemeClr val="tx1"/>
                </a:solidFill>
                <a:latin typeface="Times" panose="02020603050405020304" pitchFamily="18" charset="0"/>
                <a:cs typeface="Arial" panose="020B0604020202020204" pitchFamily="34" charset="0"/>
              </a:defRPr>
            </a:lvl2pPr>
            <a:lvl3pPr marL="1143000" indent="-228600">
              <a:tabLst>
                <a:tab pos="466725" algn="l"/>
              </a:tabLst>
              <a:defRPr sz="2700">
                <a:solidFill>
                  <a:schemeClr val="tx1"/>
                </a:solidFill>
                <a:latin typeface="Times" panose="02020603050405020304" pitchFamily="18" charset="0"/>
                <a:cs typeface="Arial" panose="020B0604020202020204" pitchFamily="34" charset="0"/>
              </a:defRPr>
            </a:lvl3pPr>
            <a:lvl4pPr marL="1600200" indent="-228600">
              <a:tabLst>
                <a:tab pos="466725" algn="l"/>
              </a:tabLst>
              <a:defRPr sz="2700">
                <a:solidFill>
                  <a:schemeClr val="tx1"/>
                </a:solidFill>
                <a:latin typeface="Times" panose="02020603050405020304" pitchFamily="18" charset="0"/>
                <a:cs typeface="Arial" panose="020B0604020202020204" pitchFamily="34" charset="0"/>
              </a:defRPr>
            </a:lvl4pPr>
            <a:lvl5pPr marL="2057400" indent="-228600">
              <a:tabLst>
                <a:tab pos="466725" algn="l"/>
              </a:tabLst>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466725" algn="l"/>
              </a:tabLs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466725" algn="l"/>
              </a:tabLs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466725" algn="l"/>
              </a:tabLs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466725" algn="l"/>
              </a:tabLs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66725" algn="l"/>
              </a:tabLst>
              <a:defRPr/>
            </a:pPr>
            <a:endParaRPr kumimoji="0" lang="en-US" altLang="en-US"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66725" algn="l"/>
              </a:tabLst>
              <a:defRPr/>
            </a:pPr>
            <a:r>
              <a:rPr kumimoji="0" lang="en-US" altLang="en-US"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  PRE-APPROVE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66725" algn="l"/>
              </a:tabLst>
              <a:defRPr/>
            </a:pPr>
            <a:r>
              <a:rPr kumimoji="0" lang="en-US" altLang="en-US" sz="48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EVERY</a:t>
            </a:r>
            <a:r>
              <a:rPr kumimoji="0" lang="en-US" altLang="en-US" sz="4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PROSPECT. . </a:t>
            </a:r>
            <a:r>
              <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tab pos="466725" algn="l"/>
              </a:tabLst>
              <a:defRPr/>
            </a:pPr>
            <a:endPar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Some are in a hurry to move.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Some are serious but not in a hurry.</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Some are bargain hunters.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66725" algn="l"/>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Some will never buy.</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66725" algn="l"/>
              </a:tabLst>
              <a:defRPr/>
            </a:pPr>
            <a:endPar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466725" algn="l"/>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 can save you from having unqualified "strangers" wandering through your home.</a:t>
            </a:r>
          </a:p>
        </p:txBody>
      </p:sp>
      <p:pic>
        <p:nvPicPr>
          <p:cNvPr id="34819" name="Picture 3" descr="C:\Users\cbw\AppData\Local\Microsoft\Windows\Temporary Internet Files\Content.Outlook\2ZXC160A\PCRS logo png format.png">
            <a:extLst>
              <a:ext uri="{FF2B5EF4-FFF2-40B4-BE49-F238E27FC236}">
                <a16:creationId xmlns:a16="http://schemas.microsoft.com/office/drawing/2014/main" id="{6DB2B635-C360-4E03-B6AA-C92E38F88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2725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sa_homepage_vector_v2.png">
            <a:extLst>
              <a:ext uri="{FF2B5EF4-FFF2-40B4-BE49-F238E27FC236}">
                <a16:creationId xmlns:a16="http://schemas.microsoft.com/office/drawing/2014/main" id="{3349F3AE-EE3C-491B-8D10-77D6EE5E9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153"/>
          <a:stretch>
            <a:fillRect/>
          </a:stretch>
        </p:blipFill>
        <p:spPr bwMode="auto">
          <a:xfrm>
            <a:off x="2657475" y="3944938"/>
            <a:ext cx="4124325" cy="5046662"/>
          </a:xfrm>
          <a:prstGeom prst="rect">
            <a:avLst/>
          </a:prstGeom>
          <a:noFill/>
          <a:ln>
            <a:noFill/>
          </a:ln>
          <a:effectLst>
            <a:outerShdw dist="38100" dir="7619990" sx="100999" sy="100999" algn="tl" rotWithShape="0">
              <a:srgbClr val="000000">
                <a:alpha val="4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8" descr="VIDEO-screen.jpg">
            <a:extLst>
              <a:ext uri="{FF2B5EF4-FFF2-40B4-BE49-F238E27FC236}">
                <a16:creationId xmlns:a16="http://schemas.microsoft.com/office/drawing/2014/main" id="{1CDE4AA7-84F5-4A02-960C-1E082AEA8C80}"/>
              </a:ext>
            </a:extLst>
          </p:cNvPr>
          <p:cNvPicPr>
            <a:picLocks noChangeAspect="1"/>
          </p:cNvPicPr>
          <p:nvPr/>
        </p:nvPicPr>
        <p:blipFill>
          <a:blip r:embed="rId3">
            <a:extLst>
              <a:ext uri="{28A0092B-C50C-407E-A947-70E740481C1C}">
                <a14:useLocalDpi xmlns:a14="http://schemas.microsoft.com/office/drawing/2010/main" val="0"/>
              </a:ext>
            </a:extLst>
          </a:blip>
          <a:srcRect l="1219" t="645" r="1199" b="1062"/>
          <a:stretch>
            <a:fillRect/>
          </a:stretch>
        </p:blipFill>
        <p:spPr bwMode="auto">
          <a:xfrm>
            <a:off x="4495800" y="2057400"/>
            <a:ext cx="2990850" cy="2819400"/>
          </a:xfrm>
          <a:prstGeom prst="rect">
            <a:avLst/>
          </a:prstGeom>
          <a:noFill/>
          <a:ln w="38100">
            <a:solidFill>
              <a:srgbClr val="FF0000"/>
            </a:solidFill>
            <a:miter lim="800000"/>
            <a:headEnd/>
            <a:tailEnd/>
          </a:ln>
          <a:effectLst>
            <a:outerShdw dist="76201" dir="2700000" sx="99001" sy="99001" algn="tl" rotWithShape="0">
              <a:srgbClr val="808080"/>
            </a:outerShdw>
          </a:effectLst>
          <a:extLst>
            <a:ext uri="{909E8E84-426E-40DD-AFC4-6F175D3DCCD1}">
              <a14:hiddenFill xmlns:a14="http://schemas.microsoft.com/office/drawing/2010/main">
                <a:solidFill>
                  <a:srgbClr val="FFFFFF"/>
                </a:solidFill>
              </a14:hiddenFill>
            </a:ext>
          </a:extLst>
        </p:spPr>
      </p:pic>
      <p:sp>
        <p:nvSpPr>
          <p:cNvPr id="38916" name="Title 8">
            <a:extLst>
              <a:ext uri="{FF2B5EF4-FFF2-40B4-BE49-F238E27FC236}">
                <a16:creationId xmlns:a16="http://schemas.microsoft.com/office/drawing/2014/main" id="{23EFA721-D46A-42CB-B4B8-C4E255B74B28}"/>
              </a:ext>
            </a:extLst>
          </p:cNvPr>
          <p:cNvSpPr txBox="1">
            <a:spLocks noChangeArrowheads="1"/>
          </p:cNvSpPr>
          <p:nvPr/>
        </p:nvSpPr>
        <p:spPr bwMode="auto">
          <a:xfrm>
            <a:off x="0" y="76200"/>
            <a:ext cx="7772400" cy="1006475"/>
          </a:xfrm>
          <a:prstGeom prst="rect">
            <a:avLst/>
          </a:prstGeom>
          <a:noFill/>
          <a:ln w="9525">
            <a:noFill/>
            <a:miter lim="800000"/>
            <a:headEnd/>
            <a:tailEnd/>
          </a:ln>
        </p:spPr>
        <p:txBody>
          <a:bodyPr lIns="101882" tIns="50941" rIns="101882" bIns="5094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S PGothic" pitchFamily="34" charset="-128"/>
                <a:cs typeface="Arial" panose="020B0604020202020204" pitchFamily="34" charset="0"/>
              </a:rPr>
              <a:t>HOW WILL I SHOWCASE YOUR HOME </a:t>
            </a:r>
            <a:b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S PGothic" pitchFamily="34" charset="-128"/>
                <a:cs typeface="Arial" panose="020B0604020202020204" pitchFamily="34" charset="0"/>
              </a:rPr>
            </a:br>
            <a: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S PGothic" pitchFamily="34" charset="-128"/>
                <a:cs typeface="Arial" panose="020B0604020202020204" pitchFamily="34" charset="0"/>
              </a:rPr>
              <a:t>TO THE MOST BUYERS?</a:t>
            </a:r>
            <a:endParaRPr kumimoji="0" lang="en-US" sz="2800" b="1" i="0" u="none" strike="noStrike" kern="1200" cap="none" spc="0" normalizeH="0" baseline="30000" noProof="0">
              <a:ln>
                <a:noFill/>
              </a:ln>
              <a:solidFill>
                <a:srgbClr val="000000"/>
              </a:solidFill>
              <a:effectLst>
                <a:outerShdw blurRad="38100" dist="38100" dir="2700000" algn="tl">
                  <a:srgbClr val="FFFFFF"/>
                </a:outerShdw>
              </a:effectLst>
              <a:uLnTx/>
              <a:uFillTx/>
              <a:latin typeface="Times New Roman" pitchFamily="18" charset="0"/>
              <a:ea typeface="MS PGothic" pitchFamily="34" charset="-128"/>
              <a:cs typeface="Arial" panose="020B0604020202020204" pitchFamily="34" charset="0"/>
            </a:endParaRPr>
          </a:p>
        </p:txBody>
      </p:sp>
      <p:sp>
        <p:nvSpPr>
          <p:cNvPr id="38917" name="Content Placeholder 2">
            <a:extLst>
              <a:ext uri="{FF2B5EF4-FFF2-40B4-BE49-F238E27FC236}">
                <a16:creationId xmlns:a16="http://schemas.microsoft.com/office/drawing/2014/main" id="{0F297399-ADFF-4713-BF5B-B5A1C1F99F1C}"/>
              </a:ext>
            </a:extLst>
          </p:cNvPr>
          <p:cNvSpPr txBox="1">
            <a:spLocks noChangeArrowheads="1"/>
          </p:cNvSpPr>
          <p:nvPr/>
        </p:nvSpPr>
        <p:spPr bwMode="auto">
          <a:xfrm>
            <a:off x="1016000" y="5137150"/>
            <a:ext cx="17272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81000" indent="-381000">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r>
              <a:rPr kumimoji="0" lang="en-US" altLang="en-US" sz="2000" b="1" i="1"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I will make</a:t>
            </a: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r>
              <a:rPr kumimoji="0" lang="en-US" altLang="en-US" sz="2000" b="1" i="1"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your home</a:t>
            </a: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r>
              <a:rPr kumimoji="0" lang="en-US" altLang="en-US" sz="2000" b="1" i="1"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“stand out” </a:t>
            </a: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r>
              <a:rPr kumimoji="0" lang="en-US" altLang="en-US" sz="2000" b="1" i="1"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with a video</a:t>
            </a: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r>
              <a:rPr kumimoji="0" lang="en-US" altLang="en-US" sz="2000" b="1" i="1"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or virtual tour!</a:t>
            </a:r>
          </a:p>
        </p:txBody>
      </p:sp>
      <p:sp>
        <p:nvSpPr>
          <p:cNvPr id="38918" name="TextBox 15">
            <a:extLst>
              <a:ext uri="{FF2B5EF4-FFF2-40B4-BE49-F238E27FC236}">
                <a16:creationId xmlns:a16="http://schemas.microsoft.com/office/drawing/2014/main" id="{E730220E-728D-4DB3-9F88-C00620D845C6}"/>
              </a:ext>
            </a:extLst>
          </p:cNvPr>
          <p:cNvSpPr txBox="1">
            <a:spLocks noChangeArrowheads="1"/>
          </p:cNvSpPr>
          <p:nvPr/>
        </p:nvSpPr>
        <p:spPr bwMode="auto">
          <a:xfrm>
            <a:off x="1600200" y="2393950"/>
            <a:ext cx="26733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1" i="1"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Over 100 million Americans watch videos on the internet every month</a:t>
            </a: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600" b="1" i="1" u="none" strike="noStrike" kern="1200" cap="none" spc="0" normalizeH="0" baseline="0" noProof="0">
              <a:ln>
                <a:noFill/>
              </a:ln>
              <a:solidFill>
                <a:srgbClr val="C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38919" name="Text Box 2">
            <a:extLst>
              <a:ext uri="{FF2B5EF4-FFF2-40B4-BE49-F238E27FC236}">
                <a16:creationId xmlns:a16="http://schemas.microsoft.com/office/drawing/2014/main" id="{54F78DE3-D862-4A2A-9EFF-95A4797CFE74}"/>
              </a:ext>
            </a:extLst>
          </p:cNvPr>
          <p:cNvSpPr txBox="1">
            <a:spLocks noChangeArrowheads="1"/>
          </p:cNvSpPr>
          <p:nvPr/>
        </p:nvSpPr>
        <p:spPr bwMode="auto">
          <a:xfrm>
            <a:off x="1620838" y="9067800"/>
            <a:ext cx="6303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508" tIns="56754" rIns="113508" bIns="56754">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Virtual Home Tours can be viewed by home                     buyers anywhere in the world via computer. </a:t>
            </a:r>
          </a:p>
        </p:txBody>
      </p:sp>
      <p:sp>
        <p:nvSpPr>
          <p:cNvPr id="38920" name="Text Box 2">
            <a:extLst>
              <a:ext uri="{FF2B5EF4-FFF2-40B4-BE49-F238E27FC236}">
                <a16:creationId xmlns:a16="http://schemas.microsoft.com/office/drawing/2014/main" id="{E6A2044B-6AC7-45A7-954B-C9BADE0BB53C}"/>
              </a:ext>
            </a:extLst>
          </p:cNvPr>
          <p:cNvSpPr txBox="1">
            <a:spLocks noChangeArrowheads="1"/>
          </p:cNvSpPr>
          <p:nvPr/>
        </p:nvSpPr>
        <p:spPr bwMode="auto">
          <a:xfrm>
            <a:off x="503238" y="1112838"/>
            <a:ext cx="70405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508" tIns="56754" rIns="113508" bIns="56754">
            <a:spAutoFit/>
          </a:bodyPr>
          <a:lstStyle>
            <a:lvl1pPr marL="342900" indent="-342900">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84150" indent="-55563">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184150" marR="0" lvl="2" indent="-55563"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49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Virtual Tour Marketing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500"/>
                                        <p:tgtEl>
                                          <p:spTgt spid="389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20"/>
                                        </p:tgtEl>
                                        <p:attrNameLst>
                                          <p:attrName>style.visibility</p:attrName>
                                        </p:attrNameLst>
                                      </p:cBhvr>
                                      <p:to>
                                        <p:strVal val="visible"/>
                                      </p:to>
                                    </p:set>
                                    <p:animEffect transition="in" filter="fade">
                                      <p:cBhvr>
                                        <p:cTn id="11" dur="500"/>
                                        <p:tgtEl>
                                          <p:spTgt spid="3892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914"/>
                                        </p:tgtEl>
                                        <p:attrNameLst>
                                          <p:attrName>style.visibility</p:attrName>
                                        </p:attrNameLst>
                                      </p:cBhvr>
                                      <p:to>
                                        <p:strVal val="visible"/>
                                      </p:to>
                                    </p:set>
                                    <p:anim calcmode="lin" valueType="num">
                                      <p:cBhvr>
                                        <p:cTn id="15" dur="500" fill="hold"/>
                                        <p:tgtEl>
                                          <p:spTgt spid="38914"/>
                                        </p:tgtEl>
                                        <p:attrNameLst>
                                          <p:attrName>ppt_w</p:attrName>
                                        </p:attrNameLst>
                                      </p:cBhvr>
                                      <p:tavLst>
                                        <p:tav tm="0">
                                          <p:val>
                                            <p:fltVal val="0"/>
                                          </p:val>
                                        </p:tav>
                                        <p:tav tm="100000">
                                          <p:val>
                                            <p:strVal val="#ppt_w"/>
                                          </p:val>
                                        </p:tav>
                                      </p:tavLst>
                                    </p:anim>
                                    <p:anim calcmode="lin" valueType="num">
                                      <p:cBhvr>
                                        <p:cTn id="16" dur="500" fill="hold"/>
                                        <p:tgtEl>
                                          <p:spTgt spid="38914"/>
                                        </p:tgtEl>
                                        <p:attrNameLst>
                                          <p:attrName>ppt_h</p:attrName>
                                        </p:attrNameLst>
                                      </p:cBhvr>
                                      <p:tavLst>
                                        <p:tav tm="0">
                                          <p:val>
                                            <p:fltVal val="0"/>
                                          </p:val>
                                        </p:tav>
                                        <p:tav tm="100000">
                                          <p:val>
                                            <p:strVal val="#ppt_h"/>
                                          </p:val>
                                        </p:tav>
                                      </p:tavLst>
                                    </p:anim>
                                    <p:animEffect transition="in" filter="fade">
                                      <p:cBhvr>
                                        <p:cTn id="17" dur="500"/>
                                        <p:tgtEl>
                                          <p:spTgt spid="38914"/>
                                        </p:tgtEl>
                                      </p:cBhvr>
                                    </p:animEffect>
                                  </p:child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38915"/>
                                        </p:tgtEl>
                                        <p:attrNameLst>
                                          <p:attrName>style.visibility</p:attrName>
                                        </p:attrNameLst>
                                      </p:cBhvr>
                                      <p:to>
                                        <p:strVal val="visible"/>
                                      </p:to>
                                    </p:set>
                                    <p:anim calcmode="lin" valueType="num">
                                      <p:cBhvr>
                                        <p:cTn id="21" dur="500" fill="hold"/>
                                        <p:tgtEl>
                                          <p:spTgt spid="38915"/>
                                        </p:tgtEl>
                                        <p:attrNameLst>
                                          <p:attrName>ppt_w</p:attrName>
                                        </p:attrNameLst>
                                      </p:cBhvr>
                                      <p:tavLst>
                                        <p:tav tm="0">
                                          <p:val>
                                            <p:fltVal val="0"/>
                                          </p:val>
                                        </p:tav>
                                        <p:tav tm="100000">
                                          <p:val>
                                            <p:strVal val="#ppt_w"/>
                                          </p:val>
                                        </p:tav>
                                      </p:tavLst>
                                    </p:anim>
                                    <p:anim calcmode="lin" valueType="num">
                                      <p:cBhvr>
                                        <p:cTn id="22" dur="500" fill="hold"/>
                                        <p:tgtEl>
                                          <p:spTgt spid="38915"/>
                                        </p:tgtEl>
                                        <p:attrNameLst>
                                          <p:attrName>ppt_h</p:attrName>
                                        </p:attrNameLst>
                                      </p:cBhvr>
                                      <p:tavLst>
                                        <p:tav tm="0">
                                          <p:val>
                                            <p:fltVal val="0"/>
                                          </p:val>
                                        </p:tav>
                                        <p:tav tm="100000">
                                          <p:val>
                                            <p:strVal val="#ppt_h"/>
                                          </p:val>
                                        </p:tav>
                                      </p:tavLst>
                                    </p:anim>
                                    <p:animEffect transition="in" filter="fade">
                                      <p:cBhvr>
                                        <p:cTn id="23" dur="500"/>
                                        <p:tgtEl>
                                          <p:spTgt spid="38915"/>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8918"/>
                                        </p:tgtEl>
                                        <p:attrNameLst>
                                          <p:attrName>style.visibility</p:attrName>
                                        </p:attrNameLst>
                                      </p:cBhvr>
                                      <p:to>
                                        <p:strVal val="visible"/>
                                      </p:to>
                                    </p:set>
                                    <p:animEffect transition="in" filter="fade">
                                      <p:cBhvr>
                                        <p:cTn id="27" dur="500"/>
                                        <p:tgtEl>
                                          <p:spTgt spid="38918"/>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8917"/>
                                        </p:tgtEl>
                                        <p:attrNameLst>
                                          <p:attrName>style.visibility</p:attrName>
                                        </p:attrNameLst>
                                      </p:cBhvr>
                                      <p:to>
                                        <p:strVal val="visible"/>
                                      </p:to>
                                    </p:set>
                                    <p:animEffect transition="in" filter="fade">
                                      <p:cBhvr>
                                        <p:cTn id="31" dur="500"/>
                                        <p:tgtEl>
                                          <p:spTgt spid="38917"/>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fade">
                                      <p:cBhvr>
                                        <p:cTn id="35"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7" grpId="0" autoUpdateAnimBg="0"/>
      <p:bldP spid="38918" grpId="0" autoUpdateAnimBg="0"/>
      <p:bldP spid="38919" grpId="0" autoUpdateAnimBg="0"/>
      <p:bldP spid="3892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sa_homepage_vector_v2.png">
            <a:extLst>
              <a:ext uri="{FF2B5EF4-FFF2-40B4-BE49-F238E27FC236}">
                <a16:creationId xmlns:a16="http://schemas.microsoft.com/office/drawing/2014/main" id="{83DB4D52-E7A3-433C-8B2A-B1038C2C3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0" t="458" r="862" b="29205"/>
          <a:stretch>
            <a:fillRect/>
          </a:stretch>
        </p:blipFill>
        <p:spPr bwMode="auto">
          <a:xfrm>
            <a:off x="3467100" y="4114800"/>
            <a:ext cx="3771900" cy="4384675"/>
          </a:xfrm>
          <a:prstGeom prst="rect">
            <a:avLst/>
          </a:prstGeom>
          <a:noFill/>
          <a:ln>
            <a:noFill/>
          </a:ln>
          <a:effectLst>
            <a:outerShdw dist="38100" dir="7619990" sx="100999" sy="100999" algn="tl" rotWithShape="0">
              <a:srgbClr val="000000">
                <a:alpha val="4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8">
            <a:extLst>
              <a:ext uri="{FF2B5EF4-FFF2-40B4-BE49-F238E27FC236}">
                <a16:creationId xmlns:a16="http://schemas.microsoft.com/office/drawing/2014/main" id="{EE9178C9-322E-423B-8D9A-318779E01FA4}"/>
              </a:ext>
            </a:extLst>
          </p:cNvPr>
          <p:cNvSpPr txBox="1">
            <a:spLocks noChangeArrowheads="1"/>
          </p:cNvSpPr>
          <p:nvPr/>
        </p:nvSpPr>
        <p:spPr bwMode="auto">
          <a:xfrm>
            <a:off x="533400" y="228600"/>
            <a:ext cx="7010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ctr" defTabSz="914400" rtl="0" eaLnBrk="1" fontAlgn="base" latinLnBrk="0" hangingPunct="1">
              <a:lnSpc>
                <a:spcPts val="41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t>‘ENHANCED LISTINGS’</a:t>
            </a:r>
          </a:p>
          <a:p>
            <a:pPr marL="0" marR="0" lvl="0" indent="0" algn="ctr" defTabSz="914400" rtl="0" eaLnBrk="1" fontAlgn="base" latinLnBrk="0" hangingPunct="1">
              <a:lnSpc>
                <a:spcPts val="41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t>ANOTHER METHOD FOR </a:t>
            </a:r>
            <a:r>
              <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t>“MAXIMUM  EXPOSURE”!</a:t>
            </a:r>
            <a:endParaRPr kumimoji="0" lang="en-US" altLang="en-US" sz="3600" b="1" i="0" u="none" strike="noStrike" kern="1200" cap="none" spc="0" normalizeH="0" baseline="3000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9940" name="Content Placeholder 2">
            <a:extLst>
              <a:ext uri="{FF2B5EF4-FFF2-40B4-BE49-F238E27FC236}">
                <a16:creationId xmlns:a16="http://schemas.microsoft.com/office/drawing/2014/main" id="{AECE858D-6FCC-41AF-9107-229CFF552FAD}"/>
              </a:ext>
            </a:extLst>
          </p:cNvPr>
          <p:cNvSpPr txBox="1">
            <a:spLocks noChangeArrowheads="1"/>
          </p:cNvSpPr>
          <p:nvPr/>
        </p:nvSpPr>
        <p:spPr bwMode="auto">
          <a:xfrm>
            <a:off x="914400" y="4953000"/>
            <a:ext cx="2451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Char char="•"/>
              <a:tabLst/>
              <a:defRPr/>
            </a:pPr>
            <a:r>
              <a:rPr kumimoji="0" lang="en-US" altLang="en-US" sz="1800" b="1" i="0"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Enable your home to rise to the top of the search above all other homes by adding more photos </a:t>
            </a: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endParaRPr kumimoji="0" lang="en-US" altLang="en-US" sz="1800" b="1" i="0"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Char char="•"/>
              <a:tabLst/>
              <a:defRPr/>
            </a:pPr>
            <a:r>
              <a:rPr kumimoji="0" lang="en-US" altLang="en-US" sz="1800" b="1" i="0" u="none" strike="noStrike" kern="1200" cap="none" spc="0" normalizeH="0" baseline="0" noProof="0">
                <a:ln>
                  <a:noFill/>
                </a:ln>
                <a:solidFill>
                  <a:srgbClr val="C00000"/>
                </a:solidFill>
                <a:effectLst/>
                <a:uLnTx/>
                <a:uFillTx/>
                <a:latin typeface="Times New Roman" panose="02020603050405020304" pitchFamily="18" charset="0"/>
                <a:ea typeface="MS PGothic" panose="020B0600070205080204" pitchFamily="34" charset="-128"/>
                <a:cs typeface="Arial" panose="020B0604020202020204" pitchFamily="34" charset="0"/>
              </a:rPr>
              <a:t>Enhanced listings allow up to 25 photos</a:t>
            </a: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None/>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a:p>
            <a:pPr marL="381000" marR="0" lvl="0" indent="-381000" algn="l" defTabSz="914400" rtl="0" eaLnBrk="1" fontAlgn="base" latinLnBrk="0" hangingPunct="1">
              <a:lnSpc>
                <a:spcPct val="100000"/>
              </a:lnSpc>
              <a:spcBef>
                <a:spcPct val="20000"/>
              </a:spcBef>
              <a:spcAft>
                <a:spcPct val="0"/>
              </a:spcAft>
              <a:buClr>
                <a:srgbClr val="7F7F7F"/>
              </a:buClr>
              <a:buSzTx/>
              <a:buFont typeface="Arial" panose="020B0604020202020204" pitchFamily="34" charset="0"/>
              <a:buChar char="•"/>
              <a:tabLst/>
              <a:defRPr/>
            </a:pP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pic>
        <p:nvPicPr>
          <p:cNvPr id="39941" name="Picture 13" descr="Product 5.psd">
            <a:extLst>
              <a:ext uri="{FF2B5EF4-FFF2-40B4-BE49-F238E27FC236}">
                <a16:creationId xmlns:a16="http://schemas.microsoft.com/office/drawing/2014/main" id="{2DBCDB2B-17AF-4388-974D-4EB07DBC9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LDP_1.png">
            <a:extLst>
              <a:ext uri="{FF2B5EF4-FFF2-40B4-BE49-F238E27FC236}">
                <a16:creationId xmlns:a16="http://schemas.microsoft.com/office/drawing/2014/main" id="{9828D319-1B0F-437C-BD43-FC9B5E96FAC1}"/>
              </a:ext>
            </a:extLst>
          </p:cNvPr>
          <p:cNvPicPr>
            <a:picLocks noChangeAspect="1"/>
          </p:cNvPicPr>
          <p:nvPr/>
        </p:nvPicPr>
        <p:blipFill>
          <a:blip r:embed="rId4">
            <a:extLst>
              <a:ext uri="{28A0092B-C50C-407E-A947-70E740481C1C}">
                <a14:useLocalDpi xmlns:a14="http://schemas.microsoft.com/office/drawing/2010/main" val="0"/>
              </a:ext>
            </a:extLst>
          </a:blip>
          <a:srcRect l="1894" t="3558" r="1401" b="2554"/>
          <a:stretch>
            <a:fillRect/>
          </a:stretch>
        </p:blipFill>
        <p:spPr bwMode="auto">
          <a:xfrm>
            <a:off x="1189038" y="2133600"/>
            <a:ext cx="4027487" cy="2119313"/>
          </a:xfrm>
          <a:prstGeom prst="rect">
            <a:avLst/>
          </a:prstGeom>
          <a:noFill/>
          <a:ln w="38100">
            <a:solidFill>
              <a:srgbClr val="FF0000"/>
            </a:solidFill>
            <a:miter lim="800000"/>
            <a:headEnd/>
            <a:tailEnd/>
          </a:ln>
          <a:effectLst>
            <a:outerShdw dist="25400" dir="4679996" sx="103000" sy="103000" algn="tl" rotWithShape="0">
              <a:srgbClr val="808080">
                <a:alpha val="40999"/>
              </a:srgbClr>
            </a:outerShdw>
          </a:effectLst>
          <a:extLst>
            <a:ext uri="{909E8E84-426E-40DD-AFC4-6F175D3DCCD1}">
              <a14:hiddenFill xmlns:a14="http://schemas.microsoft.com/office/drawing/2010/main">
                <a:solidFill>
                  <a:srgbClr val="FFFFFF"/>
                </a:solidFill>
              </a14:hiddenFill>
            </a:ext>
          </a:extLst>
        </p:spPr>
      </p:pic>
      <p:sp>
        <p:nvSpPr>
          <p:cNvPr id="39943" name="Title 8">
            <a:extLst>
              <a:ext uri="{FF2B5EF4-FFF2-40B4-BE49-F238E27FC236}">
                <a16:creationId xmlns:a16="http://schemas.microsoft.com/office/drawing/2014/main" id="{49518CD7-4F1E-4174-86C4-B459BA5B36FA}"/>
              </a:ext>
            </a:extLst>
          </p:cNvPr>
          <p:cNvSpPr txBox="1">
            <a:spLocks noChangeArrowheads="1"/>
          </p:cNvSpPr>
          <p:nvPr/>
        </p:nvSpPr>
        <p:spPr bwMode="auto">
          <a:xfrm>
            <a:off x="1233488" y="8610600"/>
            <a:ext cx="60817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sng"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t>BENEFIT</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t>:  You get “Maximum Exposure” which means more and more potential Buyers are aware your home is for sale. More exposure equals quicker sale for you!</a:t>
            </a:r>
            <a:endParaRPr kumimoji="0" lang="en-US" altLang="en-US" sz="2000" b="1" i="0" u="none" strike="noStrike" kern="1200" cap="none" spc="0" normalizeH="0" baseline="3000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500"/>
                                        <p:tgtEl>
                                          <p:spTgt spid="3993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9938"/>
                                        </p:tgtEl>
                                        <p:attrNameLst>
                                          <p:attrName>style.visibility</p:attrName>
                                        </p:attrNameLst>
                                      </p:cBhvr>
                                      <p:to>
                                        <p:strVal val="visible"/>
                                      </p:to>
                                    </p:set>
                                    <p:anim calcmode="lin" valueType="num">
                                      <p:cBhvr>
                                        <p:cTn id="11" dur="500" fill="hold"/>
                                        <p:tgtEl>
                                          <p:spTgt spid="39938"/>
                                        </p:tgtEl>
                                        <p:attrNameLst>
                                          <p:attrName>ppt_w</p:attrName>
                                        </p:attrNameLst>
                                      </p:cBhvr>
                                      <p:tavLst>
                                        <p:tav tm="0">
                                          <p:val>
                                            <p:fltVal val="0"/>
                                          </p:val>
                                        </p:tav>
                                        <p:tav tm="100000">
                                          <p:val>
                                            <p:strVal val="#ppt_w"/>
                                          </p:val>
                                        </p:tav>
                                      </p:tavLst>
                                    </p:anim>
                                    <p:anim calcmode="lin" valueType="num">
                                      <p:cBhvr>
                                        <p:cTn id="12" dur="500" fill="hold"/>
                                        <p:tgtEl>
                                          <p:spTgt spid="39938"/>
                                        </p:tgtEl>
                                        <p:attrNameLst>
                                          <p:attrName>ppt_h</p:attrName>
                                        </p:attrNameLst>
                                      </p:cBhvr>
                                      <p:tavLst>
                                        <p:tav tm="0">
                                          <p:val>
                                            <p:fltVal val="0"/>
                                          </p:val>
                                        </p:tav>
                                        <p:tav tm="100000">
                                          <p:val>
                                            <p:strVal val="#ppt_h"/>
                                          </p:val>
                                        </p:tav>
                                      </p:tavLst>
                                    </p:anim>
                                    <p:animEffect transition="in" filter="fade">
                                      <p:cBhvr>
                                        <p:cTn id="13" dur="500"/>
                                        <p:tgtEl>
                                          <p:spTgt spid="39938"/>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p:cTn id="17" dur="500" fill="hold"/>
                                        <p:tgtEl>
                                          <p:spTgt spid="39942"/>
                                        </p:tgtEl>
                                        <p:attrNameLst>
                                          <p:attrName>ppt_w</p:attrName>
                                        </p:attrNameLst>
                                      </p:cBhvr>
                                      <p:tavLst>
                                        <p:tav tm="0">
                                          <p:val>
                                            <p:fltVal val="0"/>
                                          </p:val>
                                        </p:tav>
                                        <p:tav tm="100000">
                                          <p:val>
                                            <p:strVal val="#ppt_w"/>
                                          </p:val>
                                        </p:tav>
                                      </p:tavLst>
                                    </p:anim>
                                    <p:anim calcmode="lin" valueType="num">
                                      <p:cBhvr>
                                        <p:cTn id="18" dur="500" fill="hold"/>
                                        <p:tgtEl>
                                          <p:spTgt spid="39942"/>
                                        </p:tgtEl>
                                        <p:attrNameLst>
                                          <p:attrName>ppt_h</p:attrName>
                                        </p:attrNameLst>
                                      </p:cBhvr>
                                      <p:tavLst>
                                        <p:tav tm="0">
                                          <p:val>
                                            <p:fltVal val="0"/>
                                          </p:val>
                                        </p:tav>
                                        <p:tav tm="100000">
                                          <p:val>
                                            <p:strVal val="#ppt_h"/>
                                          </p:val>
                                        </p:tav>
                                      </p:tavLst>
                                    </p:anim>
                                    <p:animEffect transition="in" filter="fade">
                                      <p:cBhvr>
                                        <p:cTn id="19" dur="500"/>
                                        <p:tgtEl>
                                          <p:spTgt spid="39942"/>
                                        </p:tgtEl>
                                      </p:cBhvr>
                                    </p:animEffect>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p:cTn id="23" dur="500" fill="hold"/>
                                        <p:tgtEl>
                                          <p:spTgt spid="39941"/>
                                        </p:tgtEl>
                                        <p:attrNameLst>
                                          <p:attrName>ppt_w</p:attrName>
                                        </p:attrNameLst>
                                      </p:cBhvr>
                                      <p:tavLst>
                                        <p:tav tm="0">
                                          <p:val>
                                            <p:fltVal val="0"/>
                                          </p:val>
                                        </p:tav>
                                        <p:tav tm="100000">
                                          <p:val>
                                            <p:strVal val="#ppt_w"/>
                                          </p:val>
                                        </p:tav>
                                      </p:tavLst>
                                    </p:anim>
                                    <p:anim calcmode="lin" valueType="num">
                                      <p:cBhvr>
                                        <p:cTn id="24" dur="500" fill="hold"/>
                                        <p:tgtEl>
                                          <p:spTgt spid="39941"/>
                                        </p:tgtEl>
                                        <p:attrNameLst>
                                          <p:attrName>ppt_h</p:attrName>
                                        </p:attrNameLst>
                                      </p:cBhvr>
                                      <p:tavLst>
                                        <p:tav tm="0">
                                          <p:val>
                                            <p:fltVal val="0"/>
                                          </p:val>
                                        </p:tav>
                                        <p:tav tm="100000">
                                          <p:val>
                                            <p:strVal val="#ppt_h"/>
                                          </p:val>
                                        </p:tav>
                                      </p:tavLst>
                                    </p:anim>
                                    <p:animEffect transition="in" filter="fade">
                                      <p:cBhvr>
                                        <p:cTn id="25" dur="500"/>
                                        <p:tgtEl>
                                          <p:spTgt spid="39941"/>
                                        </p:tgtEl>
                                      </p:cBhvr>
                                    </p:animEffect>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39940">
                                            <p:txEl>
                                              <p:pRg st="0" end="0"/>
                                            </p:txEl>
                                          </p:spTgt>
                                        </p:tgtEl>
                                        <p:attrNameLst>
                                          <p:attrName>style.visibility</p:attrName>
                                        </p:attrNameLst>
                                      </p:cBhvr>
                                      <p:to>
                                        <p:strVal val="visible"/>
                                      </p:to>
                                    </p:set>
                                    <p:animEffect transition="in" filter="fade">
                                      <p:cBhvr>
                                        <p:cTn id="29" dur="500"/>
                                        <p:tgtEl>
                                          <p:spTgt spid="39940">
                                            <p:txEl>
                                              <p:pRg st="0" end="0"/>
                                            </p:txEl>
                                          </p:spTgt>
                                        </p:tgtEl>
                                      </p:cBhvr>
                                    </p:animEffect>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39940">
                                            <p:txEl>
                                              <p:pRg st="2" end="2"/>
                                            </p:txEl>
                                          </p:spTgt>
                                        </p:tgtEl>
                                        <p:attrNameLst>
                                          <p:attrName>style.visibility</p:attrName>
                                        </p:attrNameLst>
                                      </p:cBhvr>
                                      <p:to>
                                        <p:strVal val="visible"/>
                                      </p:to>
                                    </p:set>
                                    <p:animEffect transition="in" filter="fade">
                                      <p:cBhvr>
                                        <p:cTn id="33" dur="500"/>
                                        <p:tgtEl>
                                          <p:spTgt spid="39940">
                                            <p:txEl>
                                              <p:pRg st="2" end="2"/>
                                            </p:txEl>
                                          </p:spTgt>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9943"/>
                                        </p:tgtEl>
                                        <p:attrNameLst>
                                          <p:attrName>style.visibility</p:attrName>
                                        </p:attrNameLst>
                                      </p:cBhvr>
                                      <p:to>
                                        <p:strVal val="visible"/>
                                      </p:to>
                                    </p:set>
                                    <p:animEffect transition="in" filter="fade">
                                      <p:cBhvr>
                                        <p:cTn id="37"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FD19D969-CE3A-4914-8019-23B9415DA1AE}"/>
              </a:ext>
            </a:extLst>
          </p:cNvPr>
          <p:cNvSpPr txBox="1">
            <a:spLocks noChangeArrowheads="1"/>
          </p:cNvSpPr>
          <p:nvPr/>
        </p:nvSpPr>
        <p:spPr bwMode="auto">
          <a:xfrm>
            <a:off x="1173163" y="1219200"/>
            <a:ext cx="6218237" cy="727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BEFORE YOU READ THIS...</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 URGE  YOU TO CALL AT LEAST 3 OF THESE REFERENCES ATTACHED.</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In order for you to fully understand and appreciate the information in front of you and the person who is giving it to you I would ask just one thing of you first.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Please take the time to call at least 3 of my clients and ask them the following questions: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Did you hire C.B. Williams to Sell Your Home?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Did he get you the MOST NET in the LEAST amount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of  time?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3) How would you rate his overall knowledge, expertise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and service?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AutoNum type="arabicParenR"/>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4) Would you use him again?  Why?</a:t>
            </a:r>
          </a:p>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pic>
        <p:nvPicPr>
          <p:cNvPr id="10243" name="Picture 3" descr="C:\Users\cbw\AppData\Local\Microsoft\Windows\Temporary Internet Files\Content.Outlook\2ZXC160A\PCRS logo png format.png">
            <a:extLst>
              <a:ext uri="{FF2B5EF4-FFF2-40B4-BE49-F238E27FC236}">
                <a16:creationId xmlns:a16="http://schemas.microsoft.com/office/drawing/2014/main" id="{A4C8CD9A-6673-41C2-8510-AC8232F45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6868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cbw\AppData\Local\Microsoft\Windows\Temporary Internet Files\Content.Outlook\2ZXC160A\PCRS logo png format.png">
            <a:extLst>
              <a:ext uri="{FF2B5EF4-FFF2-40B4-BE49-F238E27FC236}">
                <a16:creationId xmlns:a16="http://schemas.microsoft.com/office/drawing/2014/main" id="{BD938FB6-DBD3-4E06-8C30-BC044FC1A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FED364C0-C072-4115-8721-7984A404A37E}"/>
              </a:ext>
            </a:extLst>
          </p:cNvPr>
          <p:cNvSpPr txBox="1">
            <a:spLocks noChangeArrowheads="1"/>
          </p:cNvSpPr>
          <p:nvPr/>
        </p:nvSpPr>
        <p:spPr bwMode="auto">
          <a:xfrm>
            <a:off x="1066800" y="-9525"/>
            <a:ext cx="6532563" cy="6973888"/>
          </a:xfrm>
          <a:prstGeom prst="rect">
            <a:avLst/>
          </a:prstGeom>
          <a:noFill/>
          <a:ln w="9525">
            <a:noFill/>
            <a:miter lim="800000"/>
            <a:headEnd/>
            <a:tailEnd/>
          </a:ln>
        </p:spPr>
        <p:txBody>
          <a:bodyPr lIns="101882" tIns="50941" rIns="101882" bIns="50941">
            <a:spAutoFit/>
          </a:bodyPr>
          <a:lstStyle/>
          <a:p>
            <a:pPr marL="0" marR="0" lvl="0" indent="0" algn="l" defTabSz="914400" rtl="0" eaLnBrk="0" fontAlgn="base" latinLnBrk="0" hangingPunct="0">
              <a:lnSpc>
                <a:spcPts val="4900"/>
              </a:lnSpc>
              <a:spcBef>
                <a:spcPct val="0"/>
              </a:spcBef>
              <a:spcAft>
                <a:spcPct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a:t>
            </a:r>
            <a:r>
              <a:rPr kumimoji="0" lang="en-US" sz="48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Introducing Our</a:t>
            </a:r>
            <a:endParaRPr kumimoji="0" lang="en-US" sz="4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ts val="4900"/>
              </a:lnSpc>
              <a:spcBef>
                <a:spcPct val="0"/>
              </a:spcBef>
              <a:spcAft>
                <a:spcPct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24 / 7 / 365 </a:t>
            </a:r>
          </a:p>
          <a:p>
            <a:pPr marL="0" marR="0" lvl="0" indent="0" algn="l" defTabSz="914400" rtl="0" eaLnBrk="0" fontAlgn="base" latinLnBrk="0" hangingPunct="0">
              <a:lnSpc>
                <a:spcPts val="4900"/>
              </a:lnSpc>
              <a:spcBef>
                <a:spcPct val="0"/>
              </a:spcBef>
              <a:spcAft>
                <a:spcPct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Marketing System!</a:t>
            </a:r>
            <a:endParaRPr kumimoji="0" lang="en-US" sz="4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Your home on the Internet - not just on any old site but 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hundreds of  sites that are high-tech and interactive. Aggressive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marketing and advertising then direct buyers to these websites.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(Just having your home on a website is not enough.)</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startAt="3"/>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Always giving the consumer necessary information: home 	address, area, number of bedrooms, baths, square footage,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etc.  This information is always easy to obtain.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startAt="4"/>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Virtual home tours - provide an exciting method for home 	buyers to tour a home without having to leave their living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room or office.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5.   </a:t>
            </a:r>
            <a:r>
              <a:rPr kumimoji="0" lang="en-US" sz="1800" b="0"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Marketing your home where it is seen by the consumer 		and then making the information easily obtainable.</a:t>
            </a:r>
          </a:p>
        </p:txBody>
      </p:sp>
      <p:pic>
        <p:nvPicPr>
          <p:cNvPr id="37891" name="Picture 3" descr="C:\Users\cbw\AppData\Local\Microsoft\Windows\Temporary Internet Files\Content.Outlook\2ZXC160A\PCRS logo png format.png">
            <a:extLst>
              <a:ext uri="{FF2B5EF4-FFF2-40B4-BE49-F238E27FC236}">
                <a16:creationId xmlns:a16="http://schemas.microsoft.com/office/drawing/2014/main" id="{B16FACD0-06C7-40C3-857E-2CF69DE82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1534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41986"/>
                                        </p:tgtEl>
                                        <p:attrNameLst>
                                          <p:attrName>style.visibility</p:attrName>
                                        </p:attrNameLst>
                                      </p:cBhvr>
                                      <p:to>
                                        <p:strVal val="visible"/>
                                      </p:to>
                                    </p:set>
                                    <p:animEffect transition="in" filter="fade">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7DDF977D-4045-4492-9A7C-CC0A3AC35252}"/>
              </a:ext>
            </a:extLst>
          </p:cNvPr>
          <p:cNvSpPr txBox="1">
            <a:spLocks noChangeArrowheads="1"/>
          </p:cNvSpPr>
          <p:nvPr/>
        </p:nvSpPr>
        <p:spPr bwMode="auto">
          <a:xfrm>
            <a:off x="415925" y="1219200"/>
            <a:ext cx="66500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Fact Of the Matter Is:</a:t>
            </a:r>
          </a:p>
        </p:txBody>
      </p:sp>
      <p:sp>
        <p:nvSpPr>
          <p:cNvPr id="45059" name="Text Box 3">
            <a:extLst>
              <a:ext uri="{FF2B5EF4-FFF2-40B4-BE49-F238E27FC236}">
                <a16:creationId xmlns:a16="http://schemas.microsoft.com/office/drawing/2014/main" id="{AA0FA188-4181-4FC2-AF29-D55DD410008A}"/>
              </a:ext>
            </a:extLst>
          </p:cNvPr>
          <p:cNvSpPr txBox="1">
            <a:spLocks noChangeArrowheads="1"/>
          </p:cNvSpPr>
          <p:nvPr/>
        </p:nvSpPr>
        <p:spPr bwMode="auto">
          <a:xfrm>
            <a:off x="398463" y="2209800"/>
            <a:ext cx="6764337"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tabLst>
                <a:tab pos="1081088" algn="l"/>
              </a:tabLst>
              <a:defRPr sz="2700">
                <a:solidFill>
                  <a:schemeClr val="tx1"/>
                </a:solidFill>
                <a:latin typeface="Times" panose="02020603050405020304" pitchFamily="18" charset="0"/>
                <a:cs typeface="Arial" panose="020B0604020202020204" pitchFamily="34" charset="0"/>
              </a:defRPr>
            </a:lvl1pPr>
            <a:lvl2pPr marL="742950" indent="-285750">
              <a:tabLst>
                <a:tab pos="1081088" algn="l"/>
              </a:tabLst>
              <a:defRPr sz="2700">
                <a:solidFill>
                  <a:schemeClr val="tx1"/>
                </a:solidFill>
                <a:latin typeface="Times" panose="02020603050405020304" pitchFamily="18" charset="0"/>
                <a:cs typeface="Arial" panose="020B0604020202020204" pitchFamily="34" charset="0"/>
              </a:defRPr>
            </a:lvl2pPr>
            <a:lvl3pPr marL="1143000" indent="-228600">
              <a:tabLst>
                <a:tab pos="1081088" algn="l"/>
              </a:tabLst>
              <a:defRPr sz="2700">
                <a:solidFill>
                  <a:schemeClr val="tx1"/>
                </a:solidFill>
                <a:latin typeface="Times" panose="02020603050405020304" pitchFamily="18" charset="0"/>
                <a:cs typeface="Arial" panose="020B0604020202020204" pitchFamily="34" charset="0"/>
              </a:defRPr>
            </a:lvl3pPr>
            <a:lvl4pPr marL="1600200" indent="-228600">
              <a:tabLst>
                <a:tab pos="1081088" algn="l"/>
              </a:tabLst>
              <a:defRPr sz="2700">
                <a:solidFill>
                  <a:schemeClr val="tx1"/>
                </a:solidFill>
                <a:latin typeface="Times" panose="02020603050405020304" pitchFamily="18" charset="0"/>
                <a:cs typeface="Arial" panose="020B0604020202020204" pitchFamily="34" charset="0"/>
              </a:defRPr>
            </a:lvl4pPr>
            <a:lvl5pPr marL="2057400" indent="-228600">
              <a:tabLst>
                <a:tab pos="1081088" algn="l"/>
              </a:tabLst>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081088" algn="l"/>
              </a:tabLs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081088" algn="l"/>
              </a:tabLs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081088" algn="l"/>
              </a:tabLs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081088" algn="l"/>
              </a:tabLs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PRICE FACT	</a:t>
            </a: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BEST CHANCE FOR SELLING YOUR PROPERTY IS WITHIN 	THE FIRST SEVEN WEEKS. STUDIES SHOW THAT THE LONGER A 	PROPERTY STAYS ON THE MARKET, THE LESS THE SELLER WILL 	NET.</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It is very important to price your property at a competitive market value at 	the signing of the listing agreement.  The market is so competitive that 	even over-pricing by a few thousand dollars could mean that your house will 	not sell.  Interestingly, your first offer is usually your best offer.  Here are 	reasons for pricing your property at the market value right from the start in 	order to net you the most amount of money in the shortest amount on time.</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endPar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An overpriced home:</a:t>
            </a: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Lowers agent response</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Lowers prospects</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Limits qualified buyers</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Limits Showings</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Minimizes offers</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Limits  Financing</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Nets Less for the seller</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endPar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CLEAN FACT	: </a:t>
            </a: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MOST PEOPLE ARE TURNED OFF BY EVEN THE SMALLEST 	   </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AMOUNT OF UNCLEANLINESS OR ODOR WHEN BUYING A HOME.  	                     </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SELLERS LOSE THOUSANDS OF DOLLARS BECAUSE THEY DO 	  </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NOT ADEQUATELY CLEAN.</a:t>
            </a:r>
          </a:p>
          <a:p>
            <a:pPr marL="0" marR="0" lvl="0" indent="0" algn="l" defTabSz="914400" rtl="0" eaLnBrk="0" fontAlgn="base" latinLnBrk="0" hangingPunct="0">
              <a:lnSpc>
                <a:spcPts val="1788"/>
              </a:lnSpc>
              <a:spcBef>
                <a:spcPct val="0"/>
              </a:spcBef>
              <a:spcAft>
                <a:spcPct val="0"/>
              </a:spcAft>
              <a:buClrTx/>
              <a:buSzTx/>
              <a:buFont typeface="Arial" panose="020B0604020202020204" pitchFamily="34" charset="0"/>
              <a:buNone/>
              <a:tabLst>
                <a:tab pos="1081088" algn="l"/>
              </a:tabLst>
              <a:defRPr/>
            </a:pPr>
            <a:r>
              <a:rPr kumimoji="0" lang="en-US" altLang="en-US" sz="13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If your house is squeaky clean, you will be able to sell your home faster and 	net hundreds, if not thousands, of dollars more.  If you are planning on 	moving, why not get rid of that old junk now so that your house will appear 	larger and more spacious?  Odors must be eliminated especially if you have 	dogs, cats, or young children in diapers or if you are a smoker.  You may                       	not notice the smell, but buyers do! </a:t>
            </a:r>
          </a:p>
        </p:txBody>
      </p:sp>
      <p:pic>
        <p:nvPicPr>
          <p:cNvPr id="45060" name="clipboard_check_em_400_clr.mov">
            <a:hlinkClick r:id="" action="ppaction://media"/>
            <a:extLst>
              <a:ext uri="{FF2B5EF4-FFF2-40B4-BE49-F238E27FC236}">
                <a16:creationId xmlns:a16="http://schemas.microsoft.com/office/drawing/2014/main" id="{AF19D6D8-2678-41C4-A6A4-EE3FA7B15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3838"/>
            <a:ext cx="16764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cbw\AppData\Local\Microsoft\Windows\Temporary Internet Files\Content.Outlook\2ZXC160A\PCRS logo png format.png">
            <a:extLst>
              <a:ext uri="{FF2B5EF4-FFF2-40B4-BE49-F238E27FC236}">
                <a16:creationId xmlns:a16="http://schemas.microsoft.com/office/drawing/2014/main" id="{6E6AE932-6662-48D0-9E9E-334FF5CEA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915400"/>
            <a:ext cx="2009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descr="C:\Users\cbw\AppData\Local\Microsoft\Windows\Temporary Internet Files\Content.Outlook\2ZXC160A\PCRS logo png format.png">
            <a:extLst>
              <a:ext uri="{FF2B5EF4-FFF2-40B4-BE49-F238E27FC236}">
                <a16:creationId xmlns:a16="http://schemas.microsoft.com/office/drawing/2014/main" id="{06B91A75-5E7D-4224-BD30-29185F7D8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animEffect transition="in" filter="fade">
                                      <p:cBhvr>
                                        <p:cTn id="9" dur="500"/>
                                        <p:tgtEl>
                                          <p:spTgt spid="45060"/>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iterate type="wd">
                                    <p:tmPct val="2000"/>
                                  </p:iterate>
                                  <p:childTnLst>
                                    <p:set>
                                      <p:cBhvr>
                                        <p:cTn id="12" dur="1" fill="hold">
                                          <p:stCondLst>
                                            <p:cond delay="0"/>
                                          </p:stCondLst>
                                        </p:cTn>
                                        <p:tgtEl>
                                          <p:spTgt spid="45058"/>
                                        </p:tgtEl>
                                        <p:attrNameLst>
                                          <p:attrName>style.visibility</p:attrName>
                                        </p:attrNameLst>
                                      </p:cBhvr>
                                      <p:to>
                                        <p:strVal val="visible"/>
                                      </p:to>
                                    </p:set>
                                    <p:animEffect transition="in" filter="fade">
                                      <p:cBhvr>
                                        <p:cTn id="13" dur="500"/>
                                        <p:tgtEl>
                                          <p:spTgt spid="45058"/>
                                        </p:tgtEl>
                                      </p:cBhvr>
                                    </p:animEffect>
                                  </p:childTnLst>
                                </p:cTn>
                              </p:par>
                            </p:childTnLst>
                          </p:cTn>
                        </p:par>
                        <p:par>
                          <p:cTn id="14" fill="hold" nodeType="afterGroup">
                            <p:stCondLst>
                              <p:cond delay="1060"/>
                            </p:stCondLst>
                            <p:childTnLst>
                              <p:par>
                                <p:cTn id="15" presetID="10" presetClass="entr" presetSubtype="0" fill="hold" grpId="0" nodeType="afterEffect">
                                  <p:stCondLst>
                                    <p:cond delay="0"/>
                                  </p:stCondLst>
                                  <p:iterate type="wd">
                                    <p:tmPct val="2000"/>
                                  </p:iterate>
                                  <p:childTnLst>
                                    <p:set>
                                      <p:cBhvr>
                                        <p:cTn id="16" dur="1" fill="hold">
                                          <p:stCondLst>
                                            <p:cond delay="0"/>
                                          </p:stCondLst>
                                        </p:cTn>
                                        <p:tgtEl>
                                          <p:spTgt spid="45059"/>
                                        </p:tgtEl>
                                        <p:attrNameLst>
                                          <p:attrName>style.visibility</p:attrName>
                                        </p:attrNameLst>
                                      </p:cBhvr>
                                      <p:to>
                                        <p:strVal val="visible"/>
                                      </p:to>
                                    </p:set>
                                    <p:animEffect transition="in" filter="fade">
                                      <p:cBhvr>
                                        <p:cTn id="1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A9DA94B3-E92C-46C4-8477-085500066F46}"/>
              </a:ext>
            </a:extLst>
          </p:cNvPr>
          <p:cNvSpPr txBox="1">
            <a:spLocks noChangeArrowheads="1"/>
          </p:cNvSpPr>
          <p:nvPr/>
        </p:nvSpPr>
        <p:spPr bwMode="auto">
          <a:xfrm>
            <a:off x="1219200" y="3276600"/>
            <a:ext cx="6553200" cy="2133600"/>
          </a:xfrm>
          <a:prstGeom prst="rect">
            <a:avLst/>
          </a:prstGeom>
          <a:noFill/>
          <a:ln w="9525">
            <a:noFill/>
            <a:miter lim="800000"/>
            <a:headEnd/>
            <a:tailEnd/>
          </a:ln>
        </p:spPr>
        <p:txBody>
          <a:bodyPr lIns="101882" tIns="50941" rIns="101882" bIns="50941">
            <a:spAutoFit/>
          </a:body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sz="66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To Get Your Home </a:t>
            </a:r>
            <a:r>
              <a:rPr kumimoji="0" lang="en-US" sz="6600" b="1" i="0" u="none" strike="noStrike" kern="1200" cap="none" spc="0" normalizeH="0" baseline="0" noProof="0">
                <a:ln>
                  <a:noFill/>
                </a:ln>
                <a:solidFill>
                  <a:srgbClr val="FF191E"/>
                </a:solidFill>
                <a:effectLst>
                  <a:outerShdw blurRad="38100" dist="38100" dir="2700000" algn="tl">
                    <a:srgbClr val="000000"/>
                  </a:outerShdw>
                </a:effectLst>
                <a:uLnTx/>
                <a:uFillTx/>
                <a:latin typeface="Times New Roman" pitchFamily="18" charset="0"/>
                <a:ea typeface="+mn-ea"/>
                <a:cs typeface="Times New Roman" pitchFamily="18" charset="0"/>
              </a:rPr>
              <a:t>SOLD</a:t>
            </a:r>
            <a:r>
              <a:rPr kumimoji="0" lang="en-US" sz="6600" b="1" i="0" u="none" strike="noStrike" kern="1200" cap="none" spc="0" normalizeH="0" baseline="0" noProof="0">
                <a:ln>
                  <a:noFill/>
                </a:ln>
                <a:solidFill>
                  <a:srgbClr val="FF0000"/>
                </a:solidFill>
                <a:effectLst>
                  <a:outerShdw blurRad="38100" dist="38100" dir="2700000" algn="tl">
                    <a:srgbClr val="000000"/>
                  </a:outerShdw>
                </a:effectLst>
                <a:uLnTx/>
                <a:uFillTx/>
                <a:latin typeface="Times New Roman" pitchFamily="18" charset="0"/>
                <a:ea typeface="+mn-ea"/>
                <a:cs typeface="Times New Roman" pitchFamily="18" charset="0"/>
              </a:rPr>
              <a:t>…</a:t>
            </a:r>
          </a:p>
        </p:txBody>
      </p:sp>
      <p:sp>
        <p:nvSpPr>
          <p:cNvPr id="49155" name="Text Box 3">
            <a:extLst>
              <a:ext uri="{FF2B5EF4-FFF2-40B4-BE49-F238E27FC236}">
                <a16:creationId xmlns:a16="http://schemas.microsoft.com/office/drawing/2014/main" id="{4BB780EA-E9EF-4169-A56F-01755DC0F558}"/>
              </a:ext>
            </a:extLst>
          </p:cNvPr>
          <p:cNvSpPr txBox="1">
            <a:spLocks noChangeArrowheads="1"/>
          </p:cNvSpPr>
          <p:nvPr/>
        </p:nvSpPr>
        <p:spPr bwMode="auto">
          <a:xfrm>
            <a:off x="990600" y="5438775"/>
            <a:ext cx="6248400" cy="4186238"/>
          </a:xfrm>
          <a:prstGeom prst="rect">
            <a:avLst/>
          </a:prstGeom>
          <a:noFill/>
          <a:ln w="9525">
            <a:noFill/>
            <a:miter lim="800000"/>
            <a:headEnd/>
            <a:tailEnd/>
          </a:ln>
        </p:spPr>
        <p:txBody>
          <a:bodyPr lIns="101882" tIns="50941" rIns="101882" bIns="50941">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Schedule an Appointment to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Get Your Home </a:t>
            </a:r>
            <a:r>
              <a:rPr kumimoji="0" lang="en-US" alt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pitchFamily="2" charset="0"/>
                <a:ea typeface="+mn-ea"/>
                <a:cs typeface="Arial" panose="020B0604020202020204" pitchFamily="34" charset="0"/>
              </a:rPr>
              <a:t>SOLD,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Talk to C.B.</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813-xxx-xxxx</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A face-to-face meeting with C.B. will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only </a:t>
            </a:r>
            <a:r>
              <a:rPr kumimoji="0" lang="en-US" altLang="en-US" sz="2400" b="0" i="1" u="none" strike="noStrike" kern="1200" cap="none" spc="0" normalizeH="0" baseline="0" noProof="0">
                <a:ln>
                  <a:noFill/>
                </a:ln>
                <a:solidFill>
                  <a:srgbClr val="000000"/>
                </a:solidFill>
                <a:effectLst/>
                <a:uLnTx/>
                <a:uFillTx/>
                <a:latin typeface="Times" pitchFamily="2" charset="0"/>
                <a:ea typeface="+mn-ea"/>
                <a:cs typeface="Arial" panose="020B0604020202020204" pitchFamily="34" charset="0"/>
              </a:rPr>
              <a:t>take 10-25 </a:t>
            </a:r>
            <a:r>
              <a:rPr kumimoji="0" lang="en-US" altLang="en-US" sz="2400" b="0"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minutes...it will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only take longer if you have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rPr>
              <a:t>more questions.</a:t>
            </a:r>
            <a:endParaRPr kumimoji="0" lang="en-US" altLang="en-US" sz="2400" b="1" i="1" u="none" strike="noStrike" kern="1200" cap="none" spc="0" normalizeH="0" baseline="0" noProof="0" dirty="0">
              <a:ln>
                <a:noFill/>
              </a:ln>
              <a:solidFill>
                <a:srgbClr val="000000"/>
              </a:solidFill>
              <a:effectLst/>
              <a:uLnTx/>
              <a:uFillTx/>
              <a:latin typeface="Times" pitchFamily="2" charset="0"/>
              <a:ea typeface="+mn-ea"/>
              <a:cs typeface="Arial" panose="020B0604020202020204" pitchFamily="34" charset="0"/>
            </a:endParaRPr>
          </a:p>
        </p:txBody>
      </p:sp>
      <p:pic>
        <p:nvPicPr>
          <p:cNvPr id="39940" name="housing_real_estate_new_size.mov">
            <a:hlinkClick r:id="" action="ppaction://media"/>
            <a:extLst>
              <a:ext uri="{FF2B5EF4-FFF2-40B4-BE49-F238E27FC236}">
                <a16:creationId xmlns:a16="http://schemas.microsoft.com/office/drawing/2014/main" id="{00C9BFFB-B2FE-4AA1-83A8-7F417E9B9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Users\cbw\AppData\Local\Microsoft\Windows\Temporary Internet Files\Content.Outlook\2ZXC160A\PCRS logo png format.png">
            <a:extLst>
              <a:ext uri="{FF2B5EF4-FFF2-40B4-BE49-F238E27FC236}">
                <a16:creationId xmlns:a16="http://schemas.microsoft.com/office/drawing/2014/main" id="{5337E01F-BBFD-4F8A-91EA-8B0D3B576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144000"/>
            <a:ext cx="2009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2000"/>
                                  </p:iterate>
                                  <p:childTnLst>
                                    <p:set>
                                      <p:cBhvr>
                                        <p:cTn id="6" dur="1" fill="hold">
                                          <p:stCondLst>
                                            <p:cond delay="0"/>
                                          </p:stCondLst>
                                        </p:cTn>
                                        <p:tgtEl>
                                          <p:spTgt spid="49154"/>
                                        </p:tgtEl>
                                        <p:attrNameLst>
                                          <p:attrName>style.visibility</p:attrName>
                                        </p:attrNameLst>
                                      </p:cBhvr>
                                      <p:to>
                                        <p:strVal val="visible"/>
                                      </p:to>
                                    </p:set>
                                    <p:animEffect transition="in" filter="fade">
                                      <p:cBhvr>
                                        <p:cTn id="7" dur="500"/>
                                        <p:tgtEl>
                                          <p:spTgt spid="49154"/>
                                        </p:tgtEl>
                                      </p:cBhvr>
                                    </p:animEffect>
                                  </p:childTnLst>
                                </p:cTn>
                              </p:par>
                              <p:par>
                                <p:cTn id="8" presetID="10" presetClass="entr" presetSubtype="0" fill="hold" grpId="0" nodeType="withEffect">
                                  <p:stCondLst>
                                    <p:cond delay="0"/>
                                  </p:stCondLst>
                                  <p:iterate type="wd">
                                    <p:tmPct val="2000"/>
                                  </p:iterate>
                                  <p:childTnLst>
                                    <p:set>
                                      <p:cBhvr>
                                        <p:cTn id="9" dur="1" fill="hold">
                                          <p:stCondLst>
                                            <p:cond delay="0"/>
                                          </p:stCondLst>
                                        </p:cTn>
                                        <p:tgtEl>
                                          <p:spTgt spid="49155"/>
                                        </p:tgtEl>
                                        <p:attrNameLst>
                                          <p:attrName>style.visibility</p:attrName>
                                        </p:attrNameLst>
                                      </p:cBhvr>
                                      <p:to>
                                        <p:strVal val="visible"/>
                                      </p:to>
                                    </p:set>
                                    <p:animEffect transition="in" filter="fade">
                                      <p:cBhvr>
                                        <p:cTn id="10"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EADE2E86-FFFE-4297-AB3B-169980A35264}"/>
              </a:ext>
            </a:extLst>
          </p:cNvPr>
          <p:cNvSpPr txBox="1">
            <a:spLocks noChangeArrowheads="1"/>
          </p:cNvSpPr>
          <p:nvPr/>
        </p:nvSpPr>
        <p:spPr bwMode="auto">
          <a:xfrm>
            <a:off x="1905000" y="1219200"/>
            <a:ext cx="47244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Current  References</a:t>
            </a:r>
          </a:p>
        </p:txBody>
      </p:sp>
      <p:pic>
        <p:nvPicPr>
          <p:cNvPr id="14339" name="Picture 3">
            <a:extLst>
              <a:ext uri="{FF2B5EF4-FFF2-40B4-BE49-F238E27FC236}">
                <a16:creationId xmlns:a16="http://schemas.microsoft.com/office/drawing/2014/main" id="{D2E5CB9E-B6DE-49D8-94AA-A257AA28C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98713"/>
            <a:ext cx="64008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a:extLst>
              <a:ext uri="{FF2B5EF4-FFF2-40B4-BE49-F238E27FC236}">
                <a16:creationId xmlns:a16="http://schemas.microsoft.com/office/drawing/2014/main" id="{56D70FEF-8E7F-4BAD-A764-8A297D43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2809875"/>
            <a:ext cx="4283075"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cbw\AppData\Local\Microsoft\Windows\Temporary Internet Files\Content.Outlook\2ZXC160A\PCRS logo png format.png">
            <a:extLst>
              <a:ext uri="{FF2B5EF4-FFF2-40B4-BE49-F238E27FC236}">
                <a16:creationId xmlns:a16="http://schemas.microsoft.com/office/drawing/2014/main" id="{ED2738B0-AADE-4C4E-BC58-0388F2BAA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5971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fade">
                                      <p:cBhvr>
                                        <p:cTn id="11" dur="500"/>
                                        <p:tgtEl>
                                          <p:spTgt spid="1433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p:cTn id="15" dur="500" fill="hold"/>
                                        <p:tgtEl>
                                          <p:spTgt spid="14340"/>
                                        </p:tgtEl>
                                        <p:attrNameLst>
                                          <p:attrName>ppt_w</p:attrName>
                                        </p:attrNameLst>
                                      </p:cBhvr>
                                      <p:tavLst>
                                        <p:tav tm="0">
                                          <p:val>
                                            <p:fltVal val="0"/>
                                          </p:val>
                                        </p:tav>
                                        <p:tav tm="100000">
                                          <p:val>
                                            <p:strVal val="#ppt_w"/>
                                          </p:val>
                                        </p:tav>
                                      </p:tavLst>
                                    </p:anim>
                                    <p:anim calcmode="lin" valueType="num">
                                      <p:cBhvr>
                                        <p:cTn id="16" dur="500" fill="hold"/>
                                        <p:tgtEl>
                                          <p:spTgt spid="14340"/>
                                        </p:tgtEl>
                                        <p:attrNameLst>
                                          <p:attrName>ppt_h</p:attrName>
                                        </p:attrNameLst>
                                      </p:cBhvr>
                                      <p:tavLst>
                                        <p:tav tm="0">
                                          <p:val>
                                            <p:fltVal val="0"/>
                                          </p:val>
                                        </p:tav>
                                        <p:tav tm="100000">
                                          <p:val>
                                            <p:strVal val="#ppt_h"/>
                                          </p:val>
                                        </p:tav>
                                      </p:tavLst>
                                    </p:anim>
                                    <p:animEffect transition="in" filter="fade">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BF3CEBD3-D00B-4A46-814A-C54FC59DCD1A}"/>
              </a:ext>
            </a:extLst>
          </p:cNvPr>
          <p:cNvSpPr txBox="1">
            <a:spLocks noChangeArrowheads="1"/>
          </p:cNvSpPr>
          <p:nvPr/>
        </p:nvSpPr>
        <p:spPr bwMode="auto">
          <a:xfrm>
            <a:off x="1143000" y="357188"/>
            <a:ext cx="6477000" cy="858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marL="457200" indent="-457200">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457200" marR="0" lvl="0" indent="-45720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5400" b="1" i="0" u="none" strike="noStrike" kern="1200" cap="none" spc="0" normalizeH="0" baseline="0" noProof="0">
                <a:ln>
                  <a:noFill/>
                </a:ln>
                <a:solidFill>
                  <a:srgbClr val="000000"/>
                </a:solidFill>
                <a:effectLst/>
                <a:uLnTx/>
                <a:uFillTx/>
                <a:latin typeface="Times New Roman Ex Bd"/>
                <a:ea typeface="+mn-ea"/>
                <a:cs typeface="Arial" panose="020B0604020202020204" pitchFamily="34" charset="0"/>
              </a:rPr>
              <a:t>A Seller’s Guide 	</a:t>
            </a:r>
            <a:endParaRPr kumimoji="0" lang="en-US" altLang="en-US" sz="3600" b="1" i="0" u="none" strike="noStrike" kern="1200" cap="none" spc="0" normalizeH="0" baseline="0" noProof="0">
              <a:ln>
                <a:noFill/>
              </a:ln>
              <a:solidFill>
                <a:srgbClr val="000000"/>
              </a:solidFill>
              <a:effectLst/>
              <a:uLnTx/>
              <a:uFillTx/>
              <a:latin typeface="Times New Roman Ex Bd"/>
              <a:ea typeface="+mn-ea"/>
              <a:cs typeface="Arial" panose="020B0604020202020204" pitchFamily="34" charset="0"/>
            </a:endParaRPr>
          </a:p>
          <a:p>
            <a:pPr marL="457200" marR="0" lvl="0" indent="-457200" algn="ctr"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1800" b="1" i="1" u="none" strike="noStrike" kern="1200" cap="none" spc="0" normalizeH="0" baseline="0" noProof="0">
                <a:ln>
                  <a:noFill/>
                </a:ln>
                <a:solidFill>
                  <a:srgbClr val="000000"/>
                </a:solidFill>
                <a:effectLst/>
                <a:uLnTx/>
                <a:uFillTx/>
                <a:latin typeface="Times New Roman Ex Bd"/>
                <a:ea typeface="+mn-ea"/>
                <a:cs typeface="Arial" panose="020B0604020202020204" pitchFamily="34" charset="0"/>
              </a:rPr>
              <a:t>to interviewing a Real Estate Agent </a:t>
            </a:r>
          </a:p>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1" i="1" u="none" strike="noStrike" kern="1200" cap="none" spc="0" normalizeH="0" baseline="0" noProof="0">
                <a:ln>
                  <a:noFill/>
                </a:ln>
                <a:solidFill>
                  <a:srgbClr val="000000"/>
                </a:solidFill>
                <a:effectLst/>
                <a:uLnTx/>
                <a:uFillTx/>
                <a:latin typeface="Times New Roman Ex Bd"/>
                <a:ea typeface="+mn-ea"/>
                <a:cs typeface="Arial" panose="020B0604020202020204" pitchFamily="34" charset="0"/>
              </a:rPr>
              <a:t>to sell your property.</a:t>
            </a:r>
          </a:p>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000" b="1" i="1" u="none" strike="noStrike" kern="1200" cap="none" spc="0" normalizeH="0" baseline="0" noProof="0">
              <a:ln>
                <a:noFill/>
              </a:ln>
              <a:solidFill>
                <a:srgbClr val="000000"/>
              </a:solidFill>
              <a:effectLst/>
              <a:uLnTx/>
              <a:uFillTx/>
              <a:latin typeface="Times New Roman Ex Bd"/>
              <a:ea typeface="+mn-ea"/>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There are thousands of real estate licensees in our area. Choosing</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right agent for your home can be confusing. It is especially</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difficult when you speak with several different agents, and they all</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seem so convincing.</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There is a way to determine who is the most likely to succeed</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in getting your price and terms.  The key is knowing the right</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questions to ask.  This is particularly important now, as homes are</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selling more quickly.  </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following list provides you with questions to ask each</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Prospective Realtor. You should ask me these questions as well.</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answers to these questions will tell you what you need to</a:t>
            </a: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know in order to make the decision that is best for you.</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1)	Do you work as a</a:t>
            </a:r>
            <a:r>
              <a:rPr kumimoji="0" lang="en-US" altLang="en-US" sz="18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r>
              <a:rPr kumimoji="0" lang="en-US" altLang="en-US" sz="1800" b="1" i="1"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full-time REALTOR</a:t>
            </a:r>
            <a:r>
              <a:rPr kumimoji="0" lang="en-US" altLang="en-US" sz="1100" b="1" i="1"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How many years have you been licensed to sell real estate full-time in Florida?</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2)	Do you </a:t>
            </a:r>
            <a:r>
              <a:rPr kumimoji="0" lang="en-US" altLang="en-US" sz="1800" b="1" i="0" u="sng"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GUARANTEE</a:t>
            </a: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your services?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3)    May I cancel my listing with you at anytime if I am not satisfied with your performance?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4)	</a:t>
            </a:r>
            <a:r>
              <a:rPr kumimoji="0" lang="en-US" altLang="en-US" sz="1800" b="1" i="0" u="none" strike="noStrike" kern="1200" cap="none" spc="0" normalizeH="0" baseline="0" noProof="0">
                <a:ln>
                  <a:noFill/>
                </a:ln>
                <a:solidFill>
                  <a:srgbClr val="000000"/>
                </a:solidFill>
                <a:effectLst/>
                <a:uLnTx/>
                <a:uFillTx/>
                <a:latin typeface="Times New Roman Ex Bd"/>
                <a:ea typeface="+mn-ea"/>
                <a:cs typeface="Arial" panose="020B0604020202020204" pitchFamily="34" charset="0"/>
              </a:rPr>
              <a:t>Why should I list with you?</a:t>
            </a:r>
            <a:endParaRPr kumimoji="0" lang="en-US" altLang="en-US" sz="18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pic>
        <p:nvPicPr>
          <p:cNvPr id="12291" name="Picture 3" descr="C:\Users\cbw\AppData\Local\Microsoft\Windows\Temporary Internet Files\Content.Outlook\2ZXC160A\PCRS logo png format.png">
            <a:extLst>
              <a:ext uri="{FF2B5EF4-FFF2-40B4-BE49-F238E27FC236}">
                <a16:creationId xmlns:a16="http://schemas.microsoft.com/office/drawing/2014/main" id="{72052999-EDE9-4A8C-AFA7-5DEF1D087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C:\Users\cbw\AppData\Local\Microsoft\Windows\Temporary Internet Files\Content.Outlook\2ZXC160A\PCRS logo png format.png">
            <a:extLst>
              <a:ext uri="{FF2B5EF4-FFF2-40B4-BE49-F238E27FC236}">
                <a16:creationId xmlns:a16="http://schemas.microsoft.com/office/drawing/2014/main" id="{42EDD264-B04D-4B19-AAA7-4EAB0B1BA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9154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2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608ED17-3B1E-4963-B6F3-F32C89D611B8}"/>
              </a:ext>
            </a:extLst>
          </p:cNvPr>
          <p:cNvSpPr txBox="1">
            <a:spLocks noChangeArrowheads="1"/>
          </p:cNvSpPr>
          <p:nvPr/>
        </p:nvSpPr>
        <p:spPr bwMode="auto">
          <a:xfrm>
            <a:off x="1066800" y="517525"/>
            <a:ext cx="6477000" cy="844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marL="457200" indent="-457200">
              <a:defRPr sz="2700">
                <a:solidFill>
                  <a:schemeClr val="tx1"/>
                </a:solidFill>
                <a:latin typeface="Times" panose="02020603050405020304" pitchFamily="18" charset="0"/>
                <a:cs typeface="Arial" panose="020B0604020202020204" pitchFamily="34" charset="0"/>
              </a:defRPr>
            </a:lvl1pPr>
            <a:lvl2pPr marL="466725" indent="-466725">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 Seller's Guide</a:t>
            </a:r>
          </a:p>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continued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5)    Do you have a system to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follow-up</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so that we get  valuable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feedback</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after every showing?</a:t>
            </a: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6)	How many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properties have you sold</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within the past 6 months?  30 days?  90 days?</a:t>
            </a: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7)    Do you have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references</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that I may check?  (Sellers who are currently listed with you)</a:t>
            </a:r>
          </a:p>
          <a:p>
            <a:pPr marL="457200" marR="0" lvl="0" indent="-457200" algn="l" defTabSz="914400" rtl="0" eaLnBrk="0" fontAlgn="base" latinLnBrk="0" hangingPunct="0">
              <a:lnSpc>
                <a:spcPts val="2200"/>
              </a:lnSpc>
              <a:spcBef>
                <a:spcPct val="0"/>
              </a:spcBef>
              <a:spcAft>
                <a:spcPct val="0"/>
              </a:spcAft>
              <a:buClrTx/>
              <a:buSzTx/>
              <a:buFont typeface="Times" panose="02020603050405020304" pitchFamily="18" charset="0"/>
              <a:buAutoNum type="arabicParenR" startAt="5"/>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8)    Do you have an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Internet Strategy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that includes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Social Networking</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and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Syndication</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to expose and promote my home 24-7?</a:t>
            </a: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9)  What is my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property worth</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What</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listing price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do you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recommend</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Will it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sell</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that price?</a:t>
            </a:r>
          </a:p>
          <a:p>
            <a:pPr marL="457200" marR="0" lvl="0" indent="-457200" algn="l" defTabSz="914400" rtl="0" eaLnBrk="0" fontAlgn="base" latinLnBrk="0" hangingPunct="0">
              <a:lnSpc>
                <a:spcPts val="2200"/>
              </a:lnSpc>
              <a:spcBef>
                <a:spcPct val="0"/>
              </a:spcBef>
              <a:spcAft>
                <a:spcPct val="0"/>
              </a:spcAft>
              <a:buClrTx/>
              <a:buSzTx/>
              <a:buFont typeface="Times" panose="02020603050405020304" pitchFamily="18" charset="0"/>
              <a:buChar char="•"/>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10)  Will you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GUARANTEE</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my home will sell for the price you suggest to list it at?</a:t>
            </a:r>
          </a:p>
          <a:p>
            <a:pPr marL="457200" marR="0" lvl="0" indent="-457200" algn="l" defTabSz="914400" rtl="0" eaLnBrk="0" fontAlgn="base" latinLnBrk="0" hangingPunct="0">
              <a:lnSpc>
                <a:spcPts val="2200"/>
              </a:lnSpc>
              <a:spcBef>
                <a:spcPct val="0"/>
              </a:spcBef>
              <a:spcAft>
                <a:spcPct val="0"/>
              </a:spcAft>
              <a:buClrTx/>
              <a:buSzTx/>
              <a:buFont typeface="Times" panose="02020603050405020304" pitchFamily="18" charset="0"/>
              <a:buChar char="•"/>
              <a:tabLst/>
              <a:defRPr/>
            </a:pP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12)	Do you have a written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Specific Marketing Plan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designed to sell my property quickly and for top dollar?	</a:t>
            </a:r>
          </a:p>
          <a:p>
            <a:pPr marL="466725" marR="0" lvl="1" indent="-466725" algn="l" defTabSz="914400" rtl="0" eaLnBrk="0" fontAlgn="base" latinLnBrk="0" hangingPunct="0">
              <a:lnSpc>
                <a:spcPts val="22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13)  What is the </a:t>
            </a:r>
            <a:r>
              <a:rPr kumimoji="0" lang="en-US"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single most valuable service </a:t>
            </a: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you                            provide to a home seller just like me?</a:t>
            </a:r>
          </a:p>
        </p:txBody>
      </p:sp>
      <p:pic>
        <p:nvPicPr>
          <p:cNvPr id="13315" name="Picture 3" descr="C:\Users\cbw\AppData\Local\Microsoft\Windows\Temporary Internet Files\Content.Outlook\2ZXC160A\PCRS logo png format.png">
            <a:extLst>
              <a:ext uri="{FF2B5EF4-FFF2-40B4-BE49-F238E27FC236}">
                <a16:creationId xmlns:a16="http://schemas.microsoft.com/office/drawing/2014/main" id="{6DFC4704-16E2-49DA-8880-8D71826AF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C:\Users\cbw\AppData\Local\Microsoft\Windows\Temporary Internet Files\Content.Outlook\2ZXC160A\PCRS logo png format.png">
            <a:extLst>
              <a:ext uri="{FF2B5EF4-FFF2-40B4-BE49-F238E27FC236}">
                <a16:creationId xmlns:a16="http://schemas.microsoft.com/office/drawing/2014/main" id="{41D3A408-36C9-4298-B5E2-FEB979CEA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6868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A29533E0-26DB-49A0-AA51-3D15CA9892AE}"/>
              </a:ext>
            </a:extLst>
          </p:cNvPr>
          <p:cNvSpPr txBox="1">
            <a:spLocks noChangeArrowheads="1"/>
          </p:cNvSpPr>
          <p:nvPr/>
        </p:nvSpPr>
        <p:spPr bwMode="auto">
          <a:xfrm>
            <a:off x="1595438" y="901700"/>
            <a:ext cx="60245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a:buFont typeface="Arial" panose="020B0604020202020204" pitchFamily="34" charset="0"/>
              <a:buNone/>
            </a:pPr>
            <a:r>
              <a:rPr lang="en-US" altLang="en-US" sz="4800" b="1"/>
              <a:t>The       Market Types </a:t>
            </a:r>
          </a:p>
          <a:p>
            <a:pPr>
              <a:buFont typeface="Arial" panose="020B0604020202020204" pitchFamily="34" charset="0"/>
              <a:buNone/>
            </a:pPr>
            <a:r>
              <a:rPr lang="en-US" altLang="en-US" sz="2000" b="1"/>
              <a:t> </a:t>
            </a:r>
          </a:p>
          <a:p>
            <a:pPr algn="just">
              <a:buFont typeface="Arial" panose="020B0604020202020204" pitchFamily="34" charset="0"/>
              <a:buNone/>
            </a:pPr>
            <a:r>
              <a:rPr lang="en-US" altLang="en-US" sz="2000" b="1">
                <a:solidFill>
                  <a:srgbClr val="000000"/>
                </a:solidFill>
              </a:rPr>
              <a:t>There are three types</a:t>
            </a:r>
            <a:r>
              <a:rPr lang="en-US" altLang="en-US" sz="2000">
                <a:solidFill>
                  <a:srgbClr val="000000"/>
                </a:solidFill>
              </a:rPr>
              <a:t> of overall market conditions when selling your home. They are:  </a:t>
            </a:r>
            <a:endParaRPr lang="en-US" altLang="en-US" sz="2000" b="1">
              <a:solidFill>
                <a:srgbClr val="000000"/>
              </a:solidFill>
            </a:endParaRPr>
          </a:p>
        </p:txBody>
      </p:sp>
      <p:sp>
        <p:nvSpPr>
          <p:cNvPr id="17411" name="TextBox 4">
            <a:extLst>
              <a:ext uri="{FF2B5EF4-FFF2-40B4-BE49-F238E27FC236}">
                <a16:creationId xmlns:a16="http://schemas.microsoft.com/office/drawing/2014/main" id="{27983C8D-AE36-4C59-A678-C00FC3DE86AA}"/>
              </a:ext>
            </a:extLst>
          </p:cNvPr>
          <p:cNvSpPr txBox="1">
            <a:spLocks noChangeArrowheads="1"/>
          </p:cNvSpPr>
          <p:nvPr/>
        </p:nvSpPr>
        <p:spPr bwMode="auto">
          <a:xfrm>
            <a:off x="1595438" y="2819400"/>
            <a:ext cx="58721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algn="just">
              <a:buFont typeface="Arial" panose="020B0604020202020204" pitchFamily="34" charset="0"/>
              <a:buNone/>
            </a:pPr>
            <a:r>
              <a:rPr lang="en-US" altLang="en-US" sz="2800" b="1" u="sng">
                <a:solidFill>
                  <a:srgbClr val="000000"/>
                </a:solidFill>
              </a:rPr>
              <a:t>Seller's Market</a:t>
            </a:r>
            <a:r>
              <a:rPr lang="en-US" altLang="en-US" sz="2800" b="1">
                <a:solidFill>
                  <a:srgbClr val="000000"/>
                </a:solidFill>
              </a:rPr>
              <a:t> </a:t>
            </a:r>
            <a:r>
              <a:rPr lang="en-US" altLang="en-US" sz="2000" b="1">
                <a:solidFill>
                  <a:srgbClr val="000000"/>
                </a:solidFill>
              </a:rPr>
              <a:t>- </a:t>
            </a:r>
            <a:r>
              <a:rPr lang="en-US" altLang="en-US" sz="2000">
                <a:solidFill>
                  <a:srgbClr val="000000"/>
                </a:solidFill>
              </a:rPr>
              <a:t>This is when the inventory  in a specific area is </a:t>
            </a:r>
            <a:r>
              <a:rPr lang="en-US" altLang="en-US" sz="2000" b="1">
                <a:solidFill>
                  <a:srgbClr val="000000"/>
                </a:solidFill>
              </a:rPr>
              <a:t>low</a:t>
            </a:r>
            <a:r>
              <a:rPr lang="en-US" altLang="en-US" sz="2000">
                <a:solidFill>
                  <a:srgbClr val="000000"/>
                </a:solidFill>
              </a:rPr>
              <a:t>. Properly priced homes generally sell within 14 days to 21 days maximum. If your property has not received an offer within this time period, it is priced too high. </a:t>
            </a:r>
          </a:p>
        </p:txBody>
      </p:sp>
      <p:sp>
        <p:nvSpPr>
          <p:cNvPr id="17412" name="TextBox 5">
            <a:extLst>
              <a:ext uri="{FF2B5EF4-FFF2-40B4-BE49-F238E27FC236}">
                <a16:creationId xmlns:a16="http://schemas.microsoft.com/office/drawing/2014/main" id="{EB0A7F7C-8B90-4332-BD7A-CB4BC2F3C948}"/>
              </a:ext>
            </a:extLst>
          </p:cNvPr>
          <p:cNvSpPr txBox="1">
            <a:spLocks noChangeArrowheads="1"/>
          </p:cNvSpPr>
          <p:nvPr/>
        </p:nvSpPr>
        <p:spPr bwMode="auto">
          <a:xfrm>
            <a:off x="1595438" y="4708525"/>
            <a:ext cx="579596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algn="just">
              <a:buFont typeface="Arial" panose="020B0604020202020204" pitchFamily="34" charset="0"/>
              <a:buNone/>
            </a:pPr>
            <a:r>
              <a:rPr lang="en-US" altLang="en-US" sz="2800" b="1" u="sng">
                <a:solidFill>
                  <a:srgbClr val="000000"/>
                </a:solidFill>
              </a:rPr>
              <a:t>Normal Market</a:t>
            </a:r>
            <a:r>
              <a:rPr lang="en-US" altLang="en-US" sz="2800" b="1">
                <a:solidFill>
                  <a:srgbClr val="000000"/>
                </a:solidFill>
              </a:rPr>
              <a:t> </a:t>
            </a:r>
            <a:r>
              <a:rPr lang="en-US" altLang="en-US" sz="2000" b="1">
                <a:solidFill>
                  <a:srgbClr val="000000"/>
                </a:solidFill>
              </a:rPr>
              <a:t>- </a:t>
            </a:r>
            <a:r>
              <a:rPr lang="en-US" altLang="en-US" sz="2000">
                <a:solidFill>
                  <a:srgbClr val="000000"/>
                </a:solidFill>
              </a:rPr>
              <a:t>This is when there is no real perceived advantage to either the buyers or the   sellers. Properly priced homes should sell within  30 to 45 days.  </a:t>
            </a:r>
            <a:endParaRPr lang="en-US" altLang="en-US" sz="2000" b="1">
              <a:solidFill>
                <a:srgbClr val="000000"/>
              </a:solidFill>
            </a:endParaRPr>
          </a:p>
        </p:txBody>
      </p:sp>
      <p:sp>
        <p:nvSpPr>
          <p:cNvPr id="17413" name="TextBox 6">
            <a:extLst>
              <a:ext uri="{FF2B5EF4-FFF2-40B4-BE49-F238E27FC236}">
                <a16:creationId xmlns:a16="http://schemas.microsoft.com/office/drawing/2014/main" id="{71BF8DF2-9FE5-416D-A327-708415A4F1ED}"/>
              </a:ext>
            </a:extLst>
          </p:cNvPr>
          <p:cNvSpPr txBox="1">
            <a:spLocks noChangeArrowheads="1"/>
          </p:cNvSpPr>
          <p:nvPr/>
        </p:nvSpPr>
        <p:spPr bwMode="auto">
          <a:xfrm>
            <a:off x="1600200" y="6303963"/>
            <a:ext cx="57912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a:buFont typeface="Arial" panose="020B0604020202020204" pitchFamily="34" charset="0"/>
              <a:buNone/>
            </a:pPr>
            <a:r>
              <a:rPr lang="en-US" altLang="en-US" sz="2800" b="1" u="sng">
                <a:solidFill>
                  <a:srgbClr val="000000"/>
                </a:solidFill>
              </a:rPr>
              <a:t>Buyer's Market</a:t>
            </a:r>
            <a:r>
              <a:rPr lang="en-US" altLang="en-US" sz="2800" b="1">
                <a:solidFill>
                  <a:srgbClr val="000000"/>
                </a:solidFill>
              </a:rPr>
              <a:t> </a:t>
            </a:r>
            <a:r>
              <a:rPr lang="en-US" altLang="en-US" sz="2000" b="1">
                <a:solidFill>
                  <a:srgbClr val="000000"/>
                </a:solidFill>
              </a:rPr>
              <a:t>- </a:t>
            </a:r>
            <a:r>
              <a:rPr lang="en-US" altLang="en-US" sz="2000">
                <a:solidFill>
                  <a:srgbClr val="000000"/>
                </a:solidFill>
              </a:rPr>
              <a:t>This is when you have lots of homes on the market for sale in every price  range and area. If you price your home just below the other similar homes on the market a sale should result within 60-90 days. Usually, homes are declining in value in this type of market. </a:t>
            </a:r>
            <a:r>
              <a:rPr lang="en-US" altLang="en-US" sz="2000" i="1" u="sng">
                <a:solidFill>
                  <a:srgbClr val="000000"/>
                </a:solidFill>
              </a:rPr>
              <a:t>  Therefore, the sooner you sell, the better it is for you.</a:t>
            </a:r>
            <a:r>
              <a:rPr lang="en-US" altLang="en-US" sz="2000">
                <a:solidFill>
                  <a:srgbClr val="000000"/>
                </a:solidFill>
              </a:rPr>
              <a:t>  </a:t>
            </a:r>
          </a:p>
          <a:p>
            <a:pPr>
              <a:buFont typeface="Arial" panose="020B0604020202020204" pitchFamily="34" charset="0"/>
              <a:buNone/>
            </a:pPr>
            <a:endParaRPr lang="en-US" altLang="en-US" sz="2000">
              <a:solidFill>
                <a:srgbClr val="000000"/>
              </a:solidFill>
            </a:endParaRPr>
          </a:p>
        </p:txBody>
      </p:sp>
      <p:pic>
        <p:nvPicPr>
          <p:cNvPr id="17414" name="Picture 1">
            <a:extLst>
              <a:ext uri="{FF2B5EF4-FFF2-40B4-BE49-F238E27FC236}">
                <a16:creationId xmlns:a16="http://schemas.microsoft.com/office/drawing/2014/main" id="{4A169610-021C-49B9-BE72-DD5733AE0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57200"/>
            <a:ext cx="13430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a:extLst>
              <a:ext uri="{FF2B5EF4-FFF2-40B4-BE49-F238E27FC236}">
                <a16:creationId xmlns:a16="http://schemas.microsoft.com/office/drawing/2014/main" id="{79C133CE-F79E-414A-A18F-A7E2BB291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3308350"/>
            <a:ext cx="75088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a:extLst>
              <a:ext uri="{FF2B5EF4-FFF2-40B4-BE49-F238E27FC236}">
                <a16:creationId xmlns:a16="http://schemas.microsoft.com/office/drawing/2014/main" id="{DA6FD145-7A56-4888-AC5F-5CC6BF17C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00" y="5029200"/>
            <a:ext cx="9017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a:extLst>
              <a:ext uri="{FF2B5EF4-FFF2-40B4-BE49-F238E27FC236}">
                <a16:creationId xmlns:a16="http://schemas.microsoft.com/office/drawing/2014/main" id="{46678615-38D5-4720-A8A1-B679884AF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3" y="7153275"/>
            <a:ext cx="9540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C:\Users\cbw\AppData\Local\Microsoft\Windows\Temporary Internet Files\Content.Outlook\2ZXC160A\PCRS logo png format.png">
            <a:extLst>
              <a:ext uri="{FF2B5EF4-FFF2-40B4-BE49-F238E27FC236}">
                <a16:creationId xmlns:a16="http://schemas.microsoft.com/office/drawing/2014/main" id="{27CE8E8E-D4FB-4F1F-AC69-C46EF84B6F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8610600"/>
            <a:ext cx="2819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 descr="C:\Users\cbw\AppData\Local\Microsoft\Windows\Temporary Internet Files\Content.Outlook\2ZXC160A\PCRS logo png format.png">
            <a:extLst>
              <a:ext uri="{FF2B5EF4-FFF2-40B4-BE49-F238E27FC236}">
                <a16:creationId xmlns:a16="http://schemas.microsoft.com/office/drawing/2014/main" id="{796C8A26-3E52-470D-BE91-CD2A560F78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28600"/>
            <a:ext cx="2590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ppt_w</p:attrName>
                                        </p:attrNameLst>
                                      </p:cBhvr>
                                      <p:tavLst>
                                        <p:tav tm="0">
                                          <p:val>
                                            <p:fltVal val="0"/>
                                          </p:val>
                                        </p:tav>
                                        <p:tav tm="100000">
                                          <p:val>
                                            <p:strVal val="#ppt_w"/>
                                          </p:val>
                                        </p:tav>
                                      </p:tavLst>
                                    </p:anim>
                                    <p:anim calcmode="lin" valueType="num">
                                      <p:cBhvr>
                                        <p:cTn id="8" dur="500" fill="hold"/>
                                        <p:tgtEl>
                                          <p:spTgt spid="17414"/>
                                        </p:tgtEl>
                                        <p:attrNameLst>
                                          <p:attrName>ppt_h</p:attrName>
                                        </p:attrNameLst>
                                      </p:cBhvr>
                                      <p:tavLst>
                                        <p:tav tm="0">
                                          <p:val>
                                            <p:fltVal val="0"/>
                                          </p:val>
                                        </p:tav>
                                        <p:tav tm="100000">
                                          <p:val>
                                            <p:strVal val="#ppt_h"/>
                                          </p:val>
                                        </p:tav>
                                      </p:tavLst>
                                    </p:anim>
                                    <p:animEffect transition="in" filter="fade">
                                      <p:cBhvr>
                                        <p:cTn id="9" dur="500"/>
                                        <p:tgtEl>
                                          <p:spTgt spid="17414"/>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iterate type="wd">
                                    <p:tmPct val="2000"/>
                                  </p:iterate>
                                  <p:childTnLst>
                                    <p:set>
                                      <p:cBhvr>
                                        <p:cTn id="12" dur="1" fill="hold">
                                          <p:stCondLst>
                                            <p:cond delay="0"/>
                                          </p:stCondLst>
                                        </p:cTn>
                                        <p:tgtEl>
                                          <p:spTgt spid="17410"/>
                                        </p:tgtEl>
                                        <p:attrNameLst>
                                          <p:attrName>style.visibility</p:attrName>
                                        </p:attrNameLst>
                                      </p:cBhvr>
                                      <p:to>
                                        <p:strVal val="visible"/>
                                      </p:to>
                                    </p:set>
                                    <p:animEffect transition="in" filter="fade">
                                      <p:cBhvr>
                                        <p:cTn id="13" dur="500"/>
                                        <p:tgtEl>
                                          <p:spTgt spid="17410"/>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fade">
                                      <p:cBhvr>
                                        <p:cTn id="21" dur="500"/>
                                        <p:tgtEl>
                                          <p:spTgt spid="17411"/>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17416"/>
                                        </p:tgtEl>
                                        <p:attrNameLst>
                                          <p:attrName>style.visibility</p:attrName>
                                        </p:attrNameLst>
                                      </p:cBhvr>
                                      <p:to>
                                        <p:strVal val="visible"/>
                                      </p:to>
                                    </p:set>
                                    <p:animEffect transition="in" filter="fade">
                                      <p:cBhvr>
                                        <p:cTn id="25" dur="500"/>
                                        <p:tgtEl>
                                          <p:spTgt spid="17416"/>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7412"/>
                                        </p:tgtEl>
                                        <p:attrNameLst>
                                          <p:attrName>style.visibility</p:attrName>
                                        </p:attrNameLst>
                                      </p:cBhvr>
                                      <p:to>
                                        <p:strVal val="visible"/>
                                      </p:to>
                                    </p:set>
                                    <p:animEffect transition="in" filter="fade">
                                      <p:cBhvr>
                                        <p:cTn id="29" dur="500"/>
                                        <p:tgtEl>
                                          <p:spTgt spid="17412"/>
                                        </p:tgtEl>
                                      </p:cBhvr>
                                    </p:animEffect>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fade">
                                      <p:cBhvr>
                                        <p:cTn id="33" dur="500"/>
                                        <p:tgtEl>
                                          <p:spTgt spid="17417"/>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413"/>
                                        </p:tgtEl>
                                        <p:attrNameLst>
                                          <p:attrName>style.visibility</p:attrName>
                                        </p:attrNameLst>
                                      </p:cBhvr>
                                      <p:to>
                                        <p:strVal val="visible"/>
                                      </p:to>
                                    </p:set>
                                    <p:animEffect transition="in" filter="fade">
                                      <p:cBhvr>
                                        <p:cTn id="3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3E0045D0-60AF-4324-91A0-2646402C50D8}"/>
              </a:ext>
            </a:extLst>
          </p:cNvPr>
          <p:cNvSpPr txBox="1">
            <a:spLocks noChangeArrowheads="1"/>
          </p:cNvSpPr>
          <p:nvPr/>
        </p:nvSpPr>
        <p:spPr bwMode="auto">
          <a:xfrm>
            <a:off x="1143000" y="1066800"/>
            <a:ext cx="6246813" cy="778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tabLst>
                <a:tab pos="400050" algn="l"/>
              </a:tabLst>
              <a:defRPr sz="2700">
                <a:solidFill>
                  <a:schemeClr val="tx1"/>
                </a:solidFill>
                <a:latin typeface="Times" panose="02020603050405020304" pitchFamily="18" charset="0"/>
                <a:cs typeface="Arial" panose="020B0604020202020204" pitchFamily="34" charset="0"/>
              </a:defRPr>
            </a:lvl1pPr>
            <a:lvl2pPr marL="742950" indent="-285750">
              <a:tabLst>
                <a:tab pos="400050" algn="l"/>
              </a:tabLst>
              <a:defRPr sz="2700">
                <a:solidFill>
                  <a:schemeClr val="tx1"/>
                </a:solidFill>
                <a:latin typeface="Times" panose="02020603050405020304" pitchFamily="18" charset="0"/>
                <a:cs typeface="Arial" panose="020B0604020202020204" pitchFamily="34" charset="0"/>
              </a:defRPr>
            </a:lvl2pPr>
            <a:lvl3pPr marL="1143000" indent="-228600">
              <a:tabLst>
                <a:tab pos="400050" algn="l"/>
              </a:tabLst>
              <a:defRPr sz="2700">
                <a:solidFill>
                  <a:schemeClr val="tx1"/>
                </a:solidFill>
                <a:latin typeface="Times" panose="02020603050405020304" pitchFamily="18" charset="0"/>
                <a:cs typeface="Arial" panose="020B0604020202020204" pitchFamily="34" charset="0"/>
              </a:defRPr>
            </a:lvl3pPr>
            <a:lvl4pPr marL="1600200" indent="-228600">
              <a:tabLst>
                <a:tab pos="400050" algn="l"/>
              </a:tabLst>
              <a:defRPr sz="2700">
                <a:solidFill>
                  <a:schemeClr val="tx1"/>
                </a:solidFill>
                <a:latin typeface="Times" panose="02020603050405020304" pitchFamily="18" charset="0"/>
                <a:cs typeface="Arial" panose="020B0604020202020204" pitchFamily="34" charset="0"/>
              </a:defRPr>
            </a:lvl4pPr>
            <a:lvl5pPr marL="2057400" indent="-228600">
              <a:tabLst>
                <a:tab pos="400050" algn="l"/>
              </a:tabLst>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400050" algn="l"/>
              </a:tabLs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400050" algn="l"/>
              </a:tabLs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400050" algn="l"/>
              </a:tabLs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400050" algn="l"/>
              </a:tabLst>
              <a:defRPr sz="2700">
                <a:solidFill>
                  <a:schemeClr val="tx1"/>
                </a:solidFill>
                <a:latin typeface="Times" panose="02020603050405020304" pitchFamily="18"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49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Revealing Research...</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endParaRPr kumimoji="0" lang="en-US" altLang="en-US" sz="20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 National Association of Realtors researched the history of homes that  actually sold in all three types of markets and they discovered two critical pieces of information: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1.	95%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of all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homes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that</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closed escrow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sold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within</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60 days after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listing 			price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seller's asking price)</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was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set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at 		the </a:t>
            </a:r>
            <a:r>
              <a:rPr kumimoji="0" lang="en-US" altLang="en-US" sz="2400" b="1" i="0" u="sng"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appropriate</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market price.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2.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Homes</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properly priced sold within 			3%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of the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seller's asking price</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00050" algn="l"/>
              </a:tabLst>
              <a:defRPr/>
            </a:pP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Therefore, if a property </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has </a:t>
            </a:r>
            <a:r>
              <a:rPr kumimoji="0" lang="en-US" altLang="en-US" sz="2400" b="1" i="0" u="sng"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not</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received</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an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offer within 60 days</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it is </a:t>
            </a:r>
            <a:r>
              <a:rPr kumimoji="0" lang="en-US" altLang="en-US" sz="2400" b="1" i="0" u="sng"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overpriced</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by</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least </a:t>
            </a:r>
            <a:r>
              <a:rPr kumimoji="0" lang="en-US" altLang="en-US" sz="2400" b="1"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5% to 10%</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and possibly </a:t>
            </a:r>
            <a:r>
              <a:rPr kumimoji="0" lang="en-US" altLang="en-US" sz="2400" b="1" i="0" u="sng"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more</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rPr>
              <a:t>. </a:t>
            </a:r>
          </a:p>
        </p:txBody>
      </p:sp>
      <p:pic>
        <p:nvPicPr>
          <p:cNvPr id="15363" name="Picture 3" descr="C:\Users\cbw\AppData\Local\Microsoft\Windows\Temporary Internet Files\Content.Outlook\2ZXC160A\PCRS logo png format.png">
            <a:extLst>
              <a:ext uri="{FF2B5EF4-FFF2-40B4-BE49-F238E27FC236}">
                <a16:creationId xmlns:a16="http://schemas.microsoft.com/office/drawing/2014/main" id="{7F4A5B94-CEE8-4B01-AC7C-B6CBA490E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6146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C:\Users\cbw\AppData\Local\Microsoft\Windows\Temporary Internet Files\Content.Outlook\2ZXC160A\PCRS logo png format.png">
            <a:extLst>
              <a:ext uri="{FF2B5EF4-FFF2-40B4-BE49-F238E27FC236}">
                <a16:creationId xmlns:a16="http://schemas.microsoft.com/office/drawing/2014/main" id="{67014155-E036-4908-8563-DF1ED57FB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6868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2000"/>
                                  </p:iterate>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8C53529-B1E3-49D2-ABB7-B66D3EFC6F45}"/>
              </a:ext>
            </a:extLst>
          </p:cNvPr>
          <p:cNvSpPr txBox="1">
            <a:spLocks noChangeArrowheads="1"/>
          </p:cNvSpPr>
          <p:nvPr/>
        </p:nvSpPr>
        <p:spPr bwMode="auto">
          <a:xfrm>
            <a:off x="1319213" y="1138238"/>
            <a:ext cx="6224587" cy="724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sz="2700">
                <a:solidFill>
                  <a:schemeClr val="tx1"/>
                </a:solidFill>
                <a:latin typeface="Times" panose="02020603050405020304" pitchFamily="18" charset="0"/>
                <a:cs typeface="Arial" panose="020B0604020202020204" pitchFamily="34" charset="0"/>
              </a:defRPr>
            </a:lvl1pPr>
            <a:lvl2pPr marL="742950" indent="-285750">
              <a:defRPr sz="2700">
                <a:solidFill>
                  <a:schemeClr val="tx1"/>
                </a:solidFill>
                <a:latin typeface="Times" panose="02020603050405020304" pitchFamily="18" charset="0"/>
                <a:cs typeface="Arial" panose="020B0604020202020204" pitchFamily="34" charset="0"/>
              </a:defRPr>
            </a:lvl2pPr>
            <a:lvl3pPr marL="1143000" indent="-228600">
              <a:defRPr sz="2700">
                <a:solidFill>
                  <a:schemeClr val="tx1"/>
                </a:solidFill>
                <a:latin typeface="Times" panose="02020603050405020304" pitchFamily="18" charset="0"/>
                <a:cs typeface="Arial" panose="020B0604020202020204" pitchFamily="34" charset="0"/>
              </a:defRPr>
            </a:lvl3pPr>
            <a:lvl4pPr marL="1600200" indent="-228600">
              <a:defRPr sz="2700">
                <a:solidFill>
                  <a:schemeClr val="tx1"/>
                </a:solidFill>
                <a:latin typeface="Times" panose="02020603050405020304" pitchFamily="18" charset="0"/>
                <a:cs typeface="Arial" panose="020B0604020202020204" pitchFamily="34" charset="0"/>
              </a:defRPr>
            </a:lvl4pPr>
            <a:lvl5pPr marL="2057400" indent="-228600">
              <a:defRPr sz="27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700">
                <a:solidFill>
                  <a:schemeClr val="tx1"/>
                </a:solidFill>
                <a:latin typeface="Times" panose="02020603050405020304" pitchFamily="18" charset="0"/>
                <a:cs typeface="Arial" panose="020B0604020202020204" pitchFamily="34" charset="0"/>
              </a:defRPr>
            </a:lvl9pPr>
          </a:lstStyle>
          <a:p>
            <a:pPr algn="just">
              <a:buFont typeface="Arial" panose="020B0604020202020204" pitchFamily="34" charset="0"/>
              <a:buNone/>
            </a:pPr>
            <a:r>
              <a:rPr lang="en-US" altLang="en-US" sz="4800" b="1">
                <a:solidFill>
                  <a:srgbClr val="000000"/>
                </a:solidFill>
              </a:rPr>
              <a:t>Time is of the Essence</a:t>
            </a:r>
          </a:p>
          <a:p>
            <a:pPr>
              <a:buFont typeface="Arial" panose="020B0604020202020204" pitchFamily="34" charset="0"/>
              <a:buNone/>
            </a:pPr>
            <a:endParaRPr lang="en-US" altLang="en-US" sz="1200" b="1">
              <a:solidFill>
                <a:srgbClr val="000000"/>
              </a:solidFill>
            </a:endParaRPr>
          </a:p>
          <a:p>
            <a:pPr>
              <a:buFont typeface="Arial" panose="020B0604020202020204" pitchFamily="34" charset="0"/>
              <a:buNone/>
            </a:pPr>
            <a:endParaRPr lang="en-US" altLang="en-US" sz="1200" b="1">
              <a:solidFill>
                <a:srgbClr val="000000"/>
              </a:solidFill>
            </a:endParaRPr>
          </a:p>
          <a:p>
            <a:pPr>
              <a:buFont typeface="Arial" panose="020B0604020202020204" pitchFamily="34" charset="0"/>
              <a:buNone/>
            </a:pPr>
            <a:r>
              <a:rPr lang="en-US" altLang="en-US" sz="2400" b="1">
                <a:solidFill>
                  <a:srgbClr val="000000"/>
                </a:solidFill>
              </a:rPr>
              <a:t>The </a:t>
            </a:r>
            <a:r>
              <a:rPr lang="en-US" altLang="en-US" sz="2400" b="1" u="sng">
                <a:solidFill>
                  <a:srgbClr val="000000"/>
                </a:solidFill>
              </a:rPr>
              <a:t>majority</a:t>
            </a:r>
            <a:r>
              <a:rPr lang="en-US" altLang="en-US" sz="2400" b="1">
                <a:solidFill>
                  <a:srgbClr val="000000"/>
                </a:solidFill>
              </a:rPr>
              <a:t> </a:t>
            </a:r>
            <a:r>
              <a:rPr lang="en-US" altLang="en-US" sz="2400">
                <a:solidFill>
                  <a:srgbClr val="000000"/>
                </a:solidFill>
              </a:rPr>
              <a:t>of </a:t>
            </a:r>
            <a:r>
              <a:rPr lang="en-US" altLang="en-US" sz="2400" b="1">
                <a:solidFill>
                  <a:srgbClr val="000000"/>
                </a:solidFill>
              </a:rPr>
              <a:t>buyer activity</a:t>
            </a:r>
            <a:r>
              <a:rPr lang="en-US" altLang="en-US" sz="2400">
                <a:solidFill>
                  <a:srgbClr val="000000"/>
                </a:solidFill>
              </a:rPr>
              <a:t> on a new listing </a:t>
            </a:r>
            <a:r>
              <a:rPr lang="en-US" altLang="en-US" sz="2400" b="1">
                <a:solidFill>
                  <a:srgbClr val="000000"/>
                </a:solidFill>
              </a:rPr>
              <a:t>occurs</a:t>
            </a:r>
            <a:r>
              <a:rPr lang="en-US" altLang="en-US" sz="2400">
                <a:solidFill>
                  <a:srgbClr val="000000"/>
                </a:solidFill>
              </a:rPr>
              <a:t> in </a:t>
            </a:r>
            <a:r>
              <a:rPr lang="en-US" altLang="en-US" sz="2800">
                <a:solidFill>
                  <a:srgbClr val="000000"/>
                </a:solidFill>
              </a:rPr>
              <a:t>the</a:t>
            </a:r>
            <a:r>
              <a:rPr lang="en-US" altLang="en-US" sz="2800" b="1">
                <a:solidFill>
                  <a:srgbClr val="000000"/>
                </a:solidFill>
              </a:rPr>
              <a:t> first two to three weeks</a:t>
            </a:r>
            <a:r>
              <a:rPr lang="en-US" altLang="en-US" sz="2800">
                <a:solidFill>
                  <a:srgbClr val="000000"/>
                </a:solidFill>
              </a:rPr>
              <a:t> </a:t>
            </a:r>
            <a:r>
              <a:rPr lang="en-US" altLang="en-US" sz="2400">
                <a:solidFill>
                  <a:srgbClr val="000000"/>
                </a:solidFill>
              </a:rPr>
              <a:t>of the </a:t>
            </a:r>
            <a:r>
              <a:rPr lang="en-US" altLang="en-US" sz="2800" b="1" u="sng">
                <a:solidFill>
                  <a:srgbClr val="000000"/>
                </a:solidFill>
              </a:rPr>
              <a:t>initial</a:t>
            </a:r>
            <a:r>
              <a:rPr lang="en-US" altLang="en-US" sz="2400" b="1">
                <a:solidFill>
                  <a:srgbClr val="000000"/>
                </a:solidFill>
              </a:rPr>
              <a:t> </a:t>
            </a:r>
            <a:r>
              <a:rPr lang="en-US" altLang="en-US" sz="2400">
                <a:solidFill>
                  <a:srgbClr val="000000"/>
                </a:solidFill>
              </a:rPr>
              <a:t>marketing period. </a:t>
            </a:r>
          </a:p>
          <a:p>
            <a:pPr>
              <a:buFont typeface="Arial" panose="020B0604020202020204" pitchFamily="34" charset="0"/>
              <a:buNone/>
            </a:pPr>
            <a:endParaRPr lang="en-US" altLang="en-US" sz="2400">
              <a:solidFill>
                <a:srgbClr val="000000"/>
              </a:solidFill>
            </a:endParaRPr>
          </a:p>
          <a:p>
            <a:pPr>
              <a:buFont typeface="Arial" panose="020B0604020202020204" pitchFamily="34" charset="0"/>
              <a:buNone/>
            </a:pPr>
            <a:r>
              <a:rPr lang="en-US" altLang="en-US" sz="2400" b="1">
                <a:solidFill>
                  <a:srgbClr val="000000"/>
                </a:solidFill>
              </a:rPr>
              <a:t>For this reason, it is important that you have your home in the... </a:t>
            </a:r>
            <a:endParaRPr lang="en-US" altLang="en-US" sz="2400" b="1" u="sng">
              <a:solidFill>
                <a:srgbClr val="000000"/>
              </a:solidFill>
            </a:endParaRPr>
          </a:p>
          <a:p>
            <a:pPr>
              <a:buFont typeface="Arial" panose="020B0604020202020204" pitchFamily="34" charset="0"/>
              <a:buNone/>
            </a:pPr>
            <a:endParaRPr lang="en-US" altLang="en-US" sz="2400" b="1" u="sng">
              <a:solidFill>
                <a:srgbClr val="000000"/>
              </a:solidFill>
            </a:endParaRPr>
          </a:p>
          <a:p>
            <a:pPr algn="ctr">
              <a:buFont typeface="Arial" panose="020B0604020202020204" pitchFamily="34" charset="0"/>
              <a:buNone/>
            </a:pPr>
            <a:r>
              <a:rPr lang="en-US" altLang="en-US" sz="3200" b="1" u="sng">
                <a:solidFill>
                  <a:srgbClr val="000000"/>
                </a:solidFill>
              </a:rPr>
              <a:t>BEST CONDITION </a:t>
            </a:r>
            <a:endParaRPr lang="en-US" altLang="en-US" sz="3200">
              <a:solidFill>
                <a:srgbClr val="000000"/>
              </a:solidFill>
            </a:endParaRPr>
          </a:p>
          <a:p>
            <a:pPr algn="ctr">
              <a:buFont typeface="Arial" panose="020B0604020202020204" pitchFamily="34" charset="0"/>
              <a:buNone/>
            </a:pPr>
            <a:r>
              <a:rPr lang="en-US" altLang="en-US" sz="2400" b="1">
                <a:solidFill>
                  <a:srgbClr val="000000"/>
                </a:solidFill>
              </a:rPr>
              <a:t>and at the </a:t>
            </a:r>
            <a:endParaRPr lang="en-US" altLang="en-US" sz="2400" b="1" u="sng">
              <a:solidFill>
                <a:srgbClr val="000000"/>
              </a:solidFill>
            </a:endParaRPr>
          </a:p>
          <a:p>
            <a:pPr algn="ctr">
              <a:buFont typeface="Arial" panose="020B0604020202020204" pitchFamily="34" charset="0"/>
              <a:buNone/>
            </a:pPr>
            <a:endParaRPr lang="en-US" altLang="en-US" sz="2400" b="1" u="sng">
              <a:solidFill>
                <a:srgbClr val="000000"/>
              </a:solidFill>
            </a:endParaRPr>
          </a:p>
          <a:p>
            <a:pPr algn="ctr">
              <a:buFont typeface="Arial" panose="020B0604020202020204" pitchFamily="34" charset="0"/>
              <a:buNone/>
            </a:pPr>
            <a:r>
              <a:rPr lang="en-US" altLang="en-US" sz="3200" b="1" u="sng">
                <a:solidFill>
                  <a:srgbClr val="000000"/>
                </a:solidFill>
              </a:rPr>
              <a:t>RIGHT-PRICE</a:t>
            </a:r>
            <a:r>
              <a:rPr lang="en-US" altLang="en-US" sz="3200">
                <a:solidFill>
                  <a:srgbClr val="000000"/>
                </a:solidFill>
              </a:rPr>
              <a:t> </a:t>
            </a:r>
          </a:p>
          <a:p>
            <a:pPr algn="ctr">
              <a:buFont typeface="Arial" panose="020B0604020202020204" pitchFamily="34" charset="0"/>
              <a:buNone/>
            </a:pPr>
            <a:r>
              <a:rPr lang="en-US" altLang="en-US" sz="2400" b="1">
                <a:solidFill>
                  <a:srgbClr val="000000"/>
                </a:solidFill>
              </a:rPr>
              <a:t>for the </a:t>
            </a:r>
            <a:endParaRPr lang="en-US" altLang="en-US" sz="2400" b="1" u="sng">
              <a:solidFill>
                <a:srgbClr val="000000"/>
              </a:solidFill>
            </a:endParaRPr>
          </a:p>
          <a:p>
            <a:pPr algn="ctr">
              <a:buFont typeface="Arial" panose="020B0604020202020204" pitchFamily="34" charset="0"/>
              <a:buNone/>
            </a:pPr>
            <a:endParaRPr lang="en-US" altLang="en-US" sz="2400" b="1" u="sng">
              <a:solidFill>
                <a:srgbClr val="000000"/>
              </a:solidFill>
            </a:endParaRPr>
          </a:p>
          <a:p>
            <a:pPr algn="ctr">
              <a:buFont typeface="Arial" panose="020B0604020202020204" pitchFamily="34" charset="0"/>
              <a:buNone/>
            </a:pPr>
            <a:r>
              <a:rPr lang="en-US" altLang="en-US" sz="3200" b="1" u="sng">
                <a:solidFill>
                  <a:srgbClr val="000000"/>
                </a:solidFill>
              </a:rPr>
              <a:t>FIRST EXPOSURE</a:t>
            </a:r>
            <a:r>
              <a:rPr lang="en-US" altLang="en-US" sz="2400" b="1">
                <a:solidFill>
                  <a:srgbClr val="000000"/>
                </a:solidFill>
              </a:rPr>
              <a:t> </a:t>
            </a:r>
            <a:endParaRPr lang="en-US" altLang="en-US" sz="2400">
              <a:solidFill>
                <a:srgbClr val="000000"/>
              </a:solidFill>
            </a:endParaRPr>
          </a:p>
          <a:p>
            <a:pPr algn="ctr">
              <a:buFont typeface="Arial" panose="020B0604020202020204" pitchFamily="34" charset="0"/>
              <a:buNone/>
            </a:pPr>
            <a:r>
              <a:rPr lang="en-US" altLang="en-US" sz="2400" b="1">
                <a:solidFill>
                  <a:srgbClr val="000000"/>
                </a:solidFill>
              </a:rPr>
              <a:t>to the market </a:t>
            </a:r>
          </a:p>
        </p:txBody>
      </p:sp>
      <p:pic>
        <p:nvPicPr>
          <p:cNvPr id="16387" name="Picture 3" descr="C:\Users\cbw\AppData\Local\Microsoft\Windows\Temporary Internet Files\Content.Outlook\2ZXC160A\PCRS logo png format.png">
            <a:extLst>
              <a:ext uri="{FF2B5EF4-FFF2-40B4-BE49-F238E27FC236}">
                <a16:creationId xmlns:a16="http://schemas.microsoft.com/office/drawing/2014/main" id="{43FFD51A-15FD-45B5-B155-66D514B39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952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C:\Users\cbw\AppData\Local\Microsoft\Windows\Temporary Internet Files\Content.Outlook\2ZXC160A\PCRS logo png format.png">
            <a:extLst>
              <a:ext uri="{FF2B5EF4-FFF2-40B4-BE49-F238E27FC236}">
                <a16:creationId xmlns:a16="http://schemas.microsoft.com/office/drawing/2014/main" id="{DD5CD8E5-5777-4BC9-AA67-F47C32D33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686800"/>
            <a:ext cx="19526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wd">
                                    <p:tmPct val="2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theme/theme1.xml><?xml version="1.0" encoding="utf-8"?>
<a:theme xmlns:a="http://schemas.openxmlformats.org/drawingml/2006/main" name="1_PPP_SCARE_TXT_Ivy">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1_PPP_SCARE_TXT_Iv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2700" b="0" i="0" u="none" strike="noStrike" cap="none" normalizeH="0" baseline="0" smtClean="0">
            <a:ln>
              <a:noFill/>
            </a:ln>
            <a:solidFill>
              <a:schemeClr val="tx1"/>
            </a:solidFill>
            <a:effectLst/>
            <a:latin typeface="Times" pitchFamily="2"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2700" b="0" i="0" u="none" strike="noStrike" cap="none" normalizeH="0" baseline="0" smtClean="0">
            <a:ln>
              <a:noFill/>
            </a:ln>
            <a:solidFill>
              <a:schemeClr val="tx1"/>
            </a:solidFill>
            <a:effectLst/>
            <a:latin typeface="Times" pitchFamily="2" charset="0"/>
            <a:cs typeface="Arial" pitchFamily="34" charset="0"/>
          </a:defRPr>
        </a:defPPr>
      </a:lstStyle>
    </a:lnDef>
  </a:objectDefaults>
  <a:extraClrSchemeLst>
    <a:extraClrScheme>
      <a:clrScheme name="1_PPP_SCARE_TXT_Iv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P_SCARE_TXT_Iv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P_SCARE_TXT_Iv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P_SCARE_TXT_Iv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P_SCARE_TXT_Iv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P_SCARE_TXT_Iv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P_SCARE_TXT_Iv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P_SCARE_TXT_Ivy">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CARE_TXT_Iv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2700" b="0" i="0" u="none" strike="noStrike" cap="none" normalizeH="0" baseline="0" smtClean="0">
            <a:ln>
              <a:noFill/>
            </a:ln>
            <a:solidFill>
              <a:schemeClr val="tx1"/>
            </a:solidFill>
            <a:effectLst/>
            <a:latin typeface="Times" pitchFamily="2"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2700" b="0" i="0" u="none" strike="noStrike" cap="none" normalizeH="0" baseline="0" smtClean="0">
            <a:ln>
              <a:noFill/>
            </a:ln>
            <a:solidFill>
              <a:schemeClr val="tx1"/>
            </a:solidFill>
            <a:effectLst/>
            <a:latin typeface="Times" pitchFamily="2" charset="0"/>
            <a:cs typeface="Arial" pitchFamily="34" charset="0"/>
          </a:defRPr>
        </a:defPPr>
      </a:lstStyle>
    </a:lnDef>
  </a:objectDefaults>
  <a:extraClrSchemeLst>
    <a:extraClrScheme>
      <a:clrScheme name="PPP_SCARE_TXT_Iv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CARE_TXT_Iv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CARE_TXT_Iv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CARE_TXT_Iv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CARE_TXT_Iv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CARE_TXT_Iv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CARE_TXT_Iv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TotalTime>
  <Words>3639</Words>
  <Application>Microsoft Office PowerPoint</Application>
  <PresentationFormat>Custom</PresentationFormat>
  <Paragraphs>369</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Times</vt:lpstr>
      <vt:lpstr>Times New Roman</vt:lpstr>
      <vt:lpstr>Times New Roman Ex Bd</vt:lpstr>
      <vt:lpstr>1_PPP_SCARE_TXT_Ivy</vt:lpstr>
      <vt:lpstr>PPP_SCARE_TXT_Ivy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Livingston</dc:creator>
  <cp:lastModifiedBy>Brittany Livingston</cp:lastModifiedBy>
  <cp:revision>1</cp:revision>
  <dcterms:created xsi:type="dcterms:W3CDTF">2020-12-29T20:42:51Z</dcterms:created>
  <dcterms:modified xsi:type="dcterms:W3CDTF">2020-12-29T20:48:19Z</dcterms:modified>
</cp:coreProperties>
</file>